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689" r:id="rId2"/>
  </p:sldMasterIdLst>
  <p:notesMasterIdLst>
    <p:notesMasterId r:id="rId16"/>
  </p:notesMasterIdLst>
  <p:handoutMasterIdLst>
    <p:handoutMasterId r:id="rId17"/>
  </p:handoutMasterIdLst>
  <p:sldIdLst>
    <p:sldId id="609" r:id="rId3"/>
    <p:sldId id="617" r:id="rId4"/>
    <p:sldId id="618" r:id="rId5"/>
    <p:sldId id="619" r:id="rId6"/>
    <p:sldId id="620" r:id="rId7"/>
    <p:sldId id="621" r:id="rId8"/>
    <p:sldId id="622" r:id="rId9"/>
    <p:sldId id="623" r:id="rId10"/>
    <p:sldId id="624" r:id="rId11"/>
    <p:sldId id="327" r:id="rId12"/>
    <p:sldId id="329" r:id="rId13"/>
    <p:sldId id="616" r:id="rId14"/>
    <p:sldId id="615"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 id="2" name="MJG" initials="MJG" lastIdx="1" clrIdx="1">
    <p:extLst>
      <p:ext uri="{19B8F6BF-5375-455C-9EA6-DF929625EA0E}">
        <p15:presenceInfo xmlns:p15="http://schemas.microsoft.com/office/powerpoint/2012/main" userId="MJ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00"/>
    <a:srgbClr val="2C4BA0"/>
    <a:srgbClr val="15AAD6"/>
    <a:srgbClr val="79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4"/>
    <p:restoredTop sz="76080" autoAdjust="0"/>
  </p:normalViewPr>
  <p:slideViewPr>
    <p:cSldViewPr snapToGrid="0" snapToObjects="1">
      <p:cViewPr varScale="1">
        <p:scale>
          <a:sx n="41" d="100"/>
          <a:sy n="41" d="100"/>
        </p:scale>
        <p:origin x="2184" y="232"/>
      </p:cViewPr>
      <p:guideLst>
        <p:guide orient="horz" pos="4320"/>
        <p:guide pos="76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109" d="100"/>
          <a:sy n="109" d="100"/>
        </p:scale>
        <p:origin x="440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0D6EF6-E5F6-914A-9F8E-39AF9D9DA90D}" type="datetimeFigureOut">
              <a:rPr lang="en-US" smtClean="0"/>
              <a:t>11/19/19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3F0C35-1D75-D442-9FAE-899DF60D044C}" type="slidenum">
              <a:rPr lang="en-US" smtClean="0"/>
              <a:t>‹#›</a:t>
            </a:fld>
            <a:endParaRPr lang="en-US" dirty="0"/>
          </a:p>
        </p:txBody>
      </p:sp>
    </p:spTree>
    <p:extLst>
      <p:ext uri="{BB962C8B-B14F-4D97-AF65-F5344CB8AC3E}">
        <p14:creationId xmlns:p14="http://schemas.microsoft.com/office/powerpoint/2010/main" val="115971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1" name="Shape 371"/>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372" name="Shape 37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27222979"/>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08603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7510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3885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9657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8182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324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687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61136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9991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6596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9449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2955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8013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reserve="1">
  <p:cSld name="Title">
    <p:bg>
      <p:bgPr>
        <a:solidFill>
          <a:srgbClr val="02519A"/>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4373506" y="4718050"/>
            <a:ext cx="6438900" cy="4279900"/>
          </a:xfrm>
          <a:prstGeom prst="rect">
            <a:avLst/>
          </a:prstGeom>
        </p:spPr>
      </p:pic>
    </p:spTree>
    <p:extLst>
      <p:ext uri="{BB962C8B-B14F-4D97-AF65-F5344CB8AC3E}">
        <p14:creationId xmlns:p14="http://schemas.microsoft.com/office/powerpoint/2010/main" val="344861991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Divider">
    <p:bg>
      <p:bgPr>
        <a:solidFill>
          <a:srgbClr val="67B92C"/>
        </a:solidFill>
        <a:effectLst/>
      </p:bgPr>
    </p:bg>
    <p:spTree>
      <p:nvGrpSpPr>
        <p:cNvPr id="1" name=""/>
        <p:cNvGrpSpPr/>
        <p:nvPr/>
      </p:nvGrpSpPr>
      <p:grpSpPr>
        <a:xfrm>
          <a:off x="0" y="0"/>
          <a:ext cx="0" cy="0"/>
          <a:chOff x="0" y="0"/>
          <a:chExt cx="0" cy="0"/>
        </a:xfrm>
      </p:grpSpPr>
      <p:sp>
        <p:nvSpPr>
          <p:cNvPr id="8"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bg1"/>
                </a:solidFill>
              </a:defRPr>
            </a:lvl1pPr>
          </a:lstStyle>
          <a:p>
            <a:fld id="{925678A3-FD44-6144-9DA1-59A5AB5AEACF}" type="slidenum">
              <a:rPr lang="en-US" smtClean="0"/>
              <a:pPr/>
              <a:t>‹#›</a:t>
            </a:fld>
            <a:endParaRPr lang="en-US" dirty="0"/>
          </a:p>
        </p:txBody>
      </p:sp>
      <p:grpSp>
        <p:nvGrpSpPr>
          <p:cNvPr id="7" name="Group 35">
            <a:extLst>
              <a:ext uri="{FF2B5EF4-FFF2-40B4-BE49-F238E27FC236}">
                <a16:creationId xmlns:a16="http://schemas.microsoft.com/office/drawing/2014/main" id="{BE2F0D17-4036-8A43-A6BE-9025DE639801}"/>
              </a:ext>
            </a:extLst>
          </p:cNvPr>
          <p:cNvGrpSpPr/>
          <p:nvPr userDrawn="1"/>
        </p:nvGrpSpPr>
        <p:grpSpPr>
          <a:xfrm>
            <a:off x="282321" y="12799188"/>
            <a:ext cx="1717010" cy="619170"/>
            <a:chOff x="0" y="0"/>
            <a:chExt cx="1717008" cy="619169"/>
          </a:xfrm>
        </p:grpSpPr>
        <p:sp>
          <p:nvSpPr>
            <p:cNvPr id="9" name="Shape 33">
              <a:extLst>
                <a:ext uri="{FF2B5EF4-FFF2-40B4-BE49-F238E27FC236}">
                  <a16:creationId xmlns:a16="http://schemas.microsoft.com/office/drawing/2014/main" id="{5D9E3633-256E-C54E-8D92-0C79716516FB}"/>
                </a:ext>
              </a:extLst>
            </p:cNvPr>
            <p:cNvSpPr/>
            <p:nvPr/>
          </p:nvSpPr>
          <p:spPr>
            <a:xfrm>
              <a:off x="0" y="152065"/>
              <a:ext cx="764632" cy="3565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l">
                <a:defRPr sz="1650">
                  <a:solidFill>
                    <a:srgbClr val="FFFFFF"/>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10" name="pasted-image.pdf">
              <a:extLst>
                <a:ext uri="{FF2B5EF4-FFF2-40B4-BE49-F238E27FC236}">
                  <a16:creationId xmlns:a16="http://schemas.microsoft.com/office/drawing/2014/main" id="{C53D4D65-2291-3044-BF03-3BE9D865759F}"/>
                </a:ext>
              </a:extLst>
            </p:cNvPr>
            <p:cNvPicPr>
              <a:picLocks noChangeAspect="1"/>
            </p:cNvPicPr>
            <p:nvPr/>
          </p:nvPicPr>
          <p:blipFill>
            <a:blip r:embed="rId2"/>
            <a:stretch>
              <a:fillRect/>
            </a:stretch>
          </p:blipFill>
          <p:spPr>
            <a:xfrm>
              <a:off x="1037231" y="0"/>
              <a:ext cx="679777" cy="619169"/>
            </a:xfrm>
            <a:prstGeom prst="rect">
              <a:avLst/>
            </a:prstGeom>
            <a:ln w="12700" cap="flat">
              <a:noFill/>
              <a:miter lim="400000"/>
            </a:ln>
            <a:effectLst/>
          </p:spPr>
        </p:pic>
      </p:grpSp>
      <p:sp>
        <p:nvSpPr>
          <p:cNvPr id="11" name="Shape 36">
            <a:extLst>
              <a:ext uri="{FF2B5EF4-FFF2-40B4-BE49-F238E27FC236}">
                <a16:creationId xmlns:a16="http://schemas.microsoft.com/office/drawing/2014/main" id="{CDFB9A07-899F-B842-B19F-4F241D1F8C69}"/>
              </a:ext>
            </a:extLst>
          </p:cNvPr>
          <p:cNvSpPr/>
          <p:nvPr userDrawn="1"/>
        </p:nvSpPr>
        <p:spPr>
          <a:xfrm>
            <a:off x="2209228" y="12938017"/>
            <a:ext cx="1774525" cy="3565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650" b="1">
                <a:solidFill>
                  <a:srgbClr val="FFFFFF"/>
                </a:solidFill>
              </a:defRPr>
            </a:lvl1pPr>
          </a:lstStyle>
          <a:p>
            <a:pPr>
              <a:defRPr b="0"/>
            </a:pPr>
            <a:r>
              <a:rPr b="1" dirty="0">
                <a:latin typeface="Gotham Book" charset="0"/>
                <a:ea typeface="Gotham Book" charset="0"/>
                <a:cs typeface="Gotham Book" charset="0"/>
              </a:rPr>
              <a:t>CONFIDENTIAL</a:t>
            </a:r>
          </a:p>
        </p:txBody>
      </p:sp>
    </p:spTree>
    <p:extLst>
      <p:ext uri="{BB962C8B-B14F-4D97-AF65-F5344CB8AC3E}">
        <p14:creationId xmlns:p14="http://schemas.microsoft.com/office/powerpoint/2010/main" val="68894431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reserve="1">
  <p:cSld name="1_R1 White Side Title  copy">
    <p:bg>
      <p:bgPr>
        <a:solidFill>
          <a:srgbClr val="FFFFFF"/>
        </a:solidFill>
        <a:effectLst/>
      </p:bgPr>
    </p:bg>
    <p:spTree>
      <p:nvGrpSpPr>
        <p:cNvPr id="1" name=""/>
        <p:cNvGrpSpPr/>
        <p:nvPr/>
      </p:nvGrpSpPr>
      <p:grpSpPr>
        <a:xfrm>
          <a:off x="0" y="0"/>
          <a:ext cx="0" cy="0"/>
          <a:chOff x="0" y="0"/>
          <a:chExt cx="0" cy="0"/>
        </a:xfrm>
      </p:grpSpPr>
      <p:pic>
        <p:nvPicPr>
          <p:cNvPr id="116" name="pasted-image.pdf"/>
          <p:cNvPicPr>
            <a:picLocks noChangeAspect="1"/>
          </p:cNvPicPr>
          <p:nvPr/>
        </p:nvPicPr>
        <p:blipFill>
          <a:blip r:embed="rId2">
            <a:alphaModFix amt="19823"/>
          </a:blip>
          <a:stretch>
            <a:fillRect/>
          </a:stretch>
        </p:blipFill>
        <p:spPr>
          <a:xfrm>
            <a:off x="21718874" y="545105"/>
            <a:ext cx="2927803" cy="2936076"/>
          </a:xfrm>
          <a:prstGeom prst="rect">
            <a:avLst/>
          </a:prstGeom>
          <a:ln w="12700">
            <a:miter lim="400000"/>
          </a:ln>
        </p:spPr>
      </p:pic>
      <p:sp>
        <p:nvSpPr>
          <p:cNvPr id="117" name="Shape 117"/>
          <p:cNvSpPr>
            <a:spLocks noGrp="1"/>
          </p:cNvSpPr>
          <p:nvPr>
            <p:ph type="body" idx="1"/>
          </p:nvPr>
        </p:nvSpPr>
        <p:spPr>
          <a:xfrm>
            <a:off x="1150757" y="3434655"/>
            <a:ext cx="22671467" cy="6838356"/>
          </a:xfrm>
          <a:prstGeom prst="rect">
            <a:avLst/>
          </a:prstGeom>
        </p:spPr>
        <p:txBody>
          <a:bodyPr anchor="t"/>
          <a:lstStyle>
            <a:lvl1pPr marL="497507" indent="-497507">
              <a:lnSpc>
                <a:spcPts val="10500"/>
              </a:lnSpc>
              <a:spcBef>
                <a:spcPts val="0"/>
              </a:spcBef>
              <a:defRPr sz="7600">
                <a:solidFill>
                  <a:srgbClr val="797979"/>
                </a:solidFill>
                <a:latin typeface="Gotham Medium" pitchFamily="2" charset="0"/>
                <a:ea typeface="Gotham Medium" pitchFamily="2" charset="0"/>
                <a:cs typeface="Gotham Medium" pitchFamily="2" charset="0"/>
                <a:sym typeface="Gotham Medium"/>
              </a:defRPr>
            </a:lvl1pPr>
            <a:lvl2pPr marL="1132507" indent="-497507">
              <a:lnSpc>
                <a:spcPts val="9400"/>
              </a:lnSpc>
              <a:spcBef>
                <a:spcPts val="0"/>
              </a:spcBef>
              <a:defRPr sz="6700">
                <a:solidFill>
                  <a:srgbClr val="797979"/>
                </a:solidFill>
                <a:latin typeface="Gotham Medium" pitchFamily="2" charset="0"/>
                <a:ea typeface="Gotham Medium" pitchFamily="2" charset="0"/>
                <a:cs typeface="Gotham Medium" pitchFamily="2" charset="0"/>
                <a:sym typeface="Gotham Medium"/>
              </a:defRPr>
            </a:lvl2pPr>
            <a:lvl3pPr marL="1767507" indent="-497507">
              <a:lnSpc>
                <a:spcPts val="8200"/>
              </a:lnSpc>
              <a:spcBef>
                <a:spcPts val="0"/>
              </a:spcBef>
              <a:defRPr sz="5700">
                <a:solidFill>
                  <a:srgbClr val="797979"/>
                </a:solidFill>
                <a:latin typeface="Gotham Medium" pitchFamily="2" charset="0"/>
                <a:ea typeface="Gotham Medium" pitchFamily="2" charset="0"/>
                <a:cs typeface="Gotham Medium" pitchFamily="2" charset="0"/>
                <a:sym typeface="Gotham Medium"/>
              </a:defRPr>
            </a:lvl3pPr>
            <a:lvl4pPr marL="2402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4pPr>
            <a:lvl5pPr marL="3037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18" name="Shape 118"/>
          <p:cNvSpPr>
            <a:spLocks noGrp="1"/>
          </p:cNvSpPr>
          <p:nvPr>
            <p:ph type="body" sz="quarter" idx="13"/>
          </p:nvPr>
        </p:nvSpPr>
        <p:spPr>
          <a:xfrm>
            <a:off x="1150757" y="1173307"/>
            <a:ext cx="22671467" cy="3120854"/>
          </a:xfrm>
          <a:prstGeom prst="rect">
            <a:avLst/>
          </a:prstGeom>
        </p:spPr>
        <p:txBody>
          <a:bodyPr anchor="t">
            <a:spAutoFit/>
          </a:bodyPr>
          <a:lstStyle>
            <a:lvl1pPr>
              <a:defRPr b="1" i="0">
                <a:latin typeface="Gotham Bold" pitchFamily="2" charset="0"/>
                <a:cs typeface="Gotham Bold" pitchFamily="2" charset="0"/>
              </a:defRPr>
            </a:lvl1pPr>
          </a:lstStyle>
          <a:p>
            <a:pPr marL="0" lvl="0" indent="0">
              <a:lnSpc>
                <a:spcPct val="80000"/>
              </a:lnSpc>
              <a:spcBef>
                <a:spcPts val="0"/>
              </a:spcBef>
              <a:buSzTx/>
              <a:buNone/>
              <a:defRPr sz="12300">
                <a:solidFill>
                  <a:srgbClr val="797979"/>
                </a:solidFill>
                <a:latin typeface="Gotham Medium"/>
                <a:ea typeface="Gotham Medium"/>
                <a:cs typeface="Gotham Medium"/>
                <a:sym typeface="Gotham Medium"/>
              </a:defRPr>
            </a:pPr>
            <a:r>
              <a:rPr lang="en-US" dirty="0"/>
              <a:t>Click to edit Master text styles</a:t>
            </a:r>
          </a:p>
        </p:txBody>
      </p:sp>
      <p:sp>
        <p:nvSpPr>
          <p:cNvPr id="9" name="Slide Number Placeholder 1"/>
          <p:cNvSpPr>
            <a:spLocks noGrp="1"/>
          </p:cNvSpPr>
          <p:nvPr>
            <p:ph type="sldNum" sz="quarter" idx="4"/>
          </p:nvPr>
        </p:nvSpPr>
        <p:spPr>
          <a:xfrm>
            <a:off x="22762029" y="12573000"/>
            <a:ext cx="1121228" cy="804635"/>
          </a:xfrm>
          <a:prstGeom prst="rect">
            <a:avLst/>
          </a:prstGeom>
        </p:spPr>
        <p:txBody>
          <a:bodyPr vert="horz" lIns="91440" tIns="45720" rIns="91440" bIns="45720" rtlCol="0" anchor="ctr"/>
          <a:lstStyle>
            <a:lvl1pPr algn="r">
              <a:defRPr sz="2000">
                <a:solidFill>
                  <a:schemeClr val="tx1">
                    <a:tint val="75000"/>
                  </a:schemeClr>
                </a:solidFill>
              </a:defRPr>
            </a:lvl1pPr>
          </a:lstStyle>
          <a:p>
            <a:fld id="{925678A3-FD44-6144-9DA1-59A5AB5AEACF}" type="slidenum">
              <a:rPr lang="en-US" smtClean="0"/>
              <a:pPr/>
              <a:t>‹#›</a:t>
            </a:fld>
            <a:endParaRPr lang="en-US" dirty="0"/>
          </a:p>
        </p:txBody>
      </p:sp>
      <p:sp>
        <p:nvSpPr>
          <p:cNvPr id="10" name="Shape 64">
            <a:extLst>
              <a:ext uri="{FF2B5EF4-FFF2-40B4-BE49-F238E27FC236}">
                <a16:creationId xmlns:a16="http://schemas.microsoft.com/office/drawing/2014/main" id="{64480622-9495-3F44-A980-6DE14B566707}"/>
              </a:ext>
            </a:extLst>
          </p:cNvPr>
          <p:cNvSpPr/>
          <p:nvPr userDrawn="1"/>
        </p:nvSpPr>
        <p:spPr>
          <a:xfrm>
            <a:off x="282321" y="12923008"/>
            <a:ext cx="767839"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1650">
                <a:solidFill>
                  <a:srgbClr val="64746C"/>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11" name="pasted-image.pdf">
            <a:extLst>
              <a:ext uri="{FF2B5EF4-FFF2-40B4-BE49-F238E27FC236}">
                <a16:creationId xmlns:a16="http://schemas.microsoft.com/office/drawing/2014/main" id="{4B2D15A0-8CC2-7D49-BFD7-4FFEC72AD427}"/>
              </a:ext>
            </a:extLst>
          </p:cNvPr>
          <p:cNvPicPr>
            <a:picLocks noChangeAspect="1"/>
          </p:cNvPicPr>
          <p:nvPr userDrawn="1"/>
        </p:nvPicPr>
        <p:blipFill>
          <a:blip r:embed="rId3"/>
          <a:stretch>
            <a:fillRect/>
          </a:stretch>
        </p:blipFill>
        <p:spPr>
          <a:xfrm>
            <a:off x="1296671" y="12792399"/>
            <a:ext cx="683258" cy="622342"/>
          </a:xfrm>
          <a:prstGeom prst="rect">
            <a:avLst/>
          </a:prstGeom>
          <a:ln w="12700">
            <a:miter lim="400000"/>
          </a:ln>
        </p:spPr>
      </p:pic>
      <p:sp>
        <p:nvSpPr>
          <p:cNvPr id="12" name="Shape 67">
            <a:extLst>
              <a:ext uri="{FF2B5EF4-FFF2-40B4-BE49-F238E27FC236}">
                <a16:creationId xmlns:a16="http://schemas.microsoft.com/office/drawing/2014/main" id="{A27D2608-F947-654B-8DE8-16736364A67E}"/>
              </a:ext>
            </a:extLst>
          </p:cNvPr>
          <p:cNvSpPr/>
          <p:nvPr userDrawn="1"/>
        </p:nvSpPr>
        <p:spPr>
          <a:xfrm>
            <a:off x="2209228" y="12938017"/>
            <a:ext cx="1774525"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650" b="1">
                <a:solidFill>
                  <a:srgbClr val="64746C"/>
                </a:solidFill>
              </a:defRPr>
            </a:lvl1pPr>
          </a:lstStyle>
          <a:p>
            <a:pPr>
              <a:defRPr b="0"/>
            </a:pPr>
            <a:r>
              <a:rPr b="1" dirty="0">
                <a:latin typeface="Gotham Book" charset="0"/>
                <a:ea typeface="Gotham Book" charset="0"/>
                <a:cs typeface="Gotham Book" charset="0"/>
              </a:rPr>
              <a:t>CONFIDENTIAL</a:t>
            </a:r>
          </a:p>
        </p:txBody>
      </p:sp>
    </p:spTree>
    <p:extLst>
      <p:ext uri="{BB962C8B-B14F-4D97-AF65-F5344CB8AC3E}">
        <p14:creationId xmlns:p14="http://schemas.microsoft.com/office/powerpoint/2010/main" val="352652910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1 TItle &amp; Bullets ">
    <p:bg>
      <p:bgPr>
        <a:solidFill>
          <a:srgbClr val="FFFFFF"/>
        </a:solidFill>
        <a:effectLst/>
      </p:bgPr>
    </p:bg>
    <p:spTree>
      <p:nvGrpSpPr>
        <p:cNvPr id="1" name=""/>
        <p:cNvGrpSpPr/>
        <p:nvPr/>
      </p:nvGrpSpPr>
      <p:grpSpPr>
        <a:xfrm>
          <a:off x="0" y="0"/>
          <a:ext cx="0" cy="0"/>
          <a:chOff x="0" y="0"/>
          <a:chExt cx="0" cy="0"/>
        </a:xfrm>
      </p:grpSpPr>
      <p:pic>
        <p:nvPicPr>
          <p:cNvPr id="52" name="pasted-image.pdf"/>
          <p:cNvPicPr>
            <a:picLocks noChangeAspect="1"/>
          </p:cNvPicPr>
          <p:nvPr/>
        </p:nvPicPr>
        <p:blipFill>
          <a:blip r:embed="rId2">
            <a:alphaModFix amt="19823"/>
          </a:blip>
          <a:stretch>
            <a:fillRect/>
          </a:stretch>
        </p:blipFill>
        <p:spPr>
          <a:xfrm>
            <a:off x="21718874" y="545105"/>
            <a:ext cx="2927803" cy="2936076"/>
          </a:xfrm>
          <a:prstGeom prst="rect">
            <a:avLst/>
          </a:prstGeom>
          <a:ln w="12700">
            <a:miter lim="400000"/>
          </a:ln>
        </p:spPr>
      </p:pic>
      <p:sp>
        <p:nvSpPr>
          <p:cNvPr id="54" name="Shape 54"/>
          <p:cNvSpPr>
            <a:spLocks noGrp="1"/>
          </p:cNvSpPr>
          <p:nvPr>
            <p:ph type="body" idx="1"/>
          </p:nvPr>
        </p:nvSpPr>
        <p:spPr>
          <a:xfrm>
            <a:off x="1150757" y="3434655"/>
            <a:ext cx="22671467" cy="6838356"/>
          </a:xfrm>
          <a:prstGeom prst="rect">
            <a:avLst/>
          </a:prstGeom>
        </p:spPr>
        <p:txBody>
          <a:bodyPr anchor="t"/>
          <a:lstStyle>
            <a:lvl1pPr marL="497507" indent="-497507">
              <a:lnSpc>
                <a:spcPts val="10500"/>
              </a:lnSpc>
              <a:spcBef>
                <a:spcPts val="0"/>
              </a:spcBef>
              <a:defRPr sz="7600">
                <a:solidFill>
                  <a:srgbClr val="797979"/>
                </a:solidFill>
                <a:latin typeface="Gotham Medium" pitchFamily="2" charset="0"/>
                <a:ea typeface="Gotham Medium" pitchFamily="2" charset="0"/>
                <a:cs typeface="Gotham Medium" pitchFamily="2" charset="0"/>
                <a:sym typeface="Gotham Medium"/>
              </a:defRPr>
            </a:lvl1pPr>
            <a:lvl2pPr marL="1132507" indent="-497507">
              <a:lnSpc>
                <a:spcPts val="9400"/>
              </a:lnSpc>
              <a:spcBef>
                <a:spcPts val="0"/>
              </a:spcBef>
              <a:defRPr sz="6700">
                <a:solidFill>
                  <a:srgbClr val="797979"/>
                </a:solidFill>
                <a:latin typeface="Gotham Medium" pitchFamily="2" charset="0"/>
                <a:ea typeface="Gotham Medium" pitchFamily="2" charset="0"/>
                <a:cs typeface="Gotham Medium" pitchFamily="2" charset="0"/>
                <a:sym typeface="Gotham Medium"/>
              </a:defRPr>
            </a:lvl2pPr>
            <a:lvl3pPr marL="1767507" indent="-497507">
              <a:lnSpc>
                <a:spcPts val="8200"/>
              </a:lnSpc>
              <a:spcBef>
                <a:spcPts val="0"/>
              </a:spcBef>
              <a:defRPr sz="5700">
                <a:solidFill>
                  <a:srgbClr val="797979"/>
                </a:solidFill>
                <a:latin typeface="Gotham Medium" pitchFamily="2" charset="0"/>
                <a:ea typeface="Gotham Medium" pitchFamily="2" charset="0"/>
                <a:cs typeface="Gotham Medium" pitchFamily="2" charset="0"/>
                <a:sym typeface="Gotham Medium"/>
              </a:defRPr>
            </a:lvl3pPr>
            <a:lvl4pPr marL="2402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4pPr>
            <a:lvl5pPr marL="3037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8" name="Slide Number Placeholder 1"/>
          <p:cNvSpPr>
            <a:spLocks noGrp="1"/>
          </p:cNvSpPr>
          <p:nvPr>
            <p:ph type="sldNum" sz="quarter" idx="4"/>
          </p:nvPr>
        </p:nvSpPr>
        <p:spPr>
          <a:xfrm>
            <a:off x="22762029" y="12573000"/>
            <a:ext cx="1121228" cy="804635"/>
          </a:xfrm>
          <a:prstGeom prst="rect">
            <a:avLst/>
          </a:prstGeom>
        </p:spPr>
        <p:txBody>
          <a:bodyPr vert="horz" lIns="91440" tIns="45720" rIns="91440" bIns="45720" rtlCol="0" anchor="ctr"/>
          <a:lstStyle>
            <a:lvl1pPr algn="r">
              <a:defRPr sz="2000">
                <a:solidFill>
                  <a:schemeClr val="tx1">
                    <a:tint val="75000"/>
                  </a:schemeClr>
                </a:solidFill>
              </a:defRPr>
            </a:lvl1pPr>
          </a:lstStyle>
          <a:p>
            <a:fld id="{925678A3-FD44-6144-9DA1-59A5AB5AEACF}" type="slidenum">
              <a:rPr lang="en-US" smtClean="0"/>
              <a:pPr/>
              <a:t>‹#›</a:t>
            </a:fld>
            <a:endParaRPr lang="en-US" dirty="0"/>
          </a:p>
        </p:txBody>
      </p:sp>
      <p:sp>
        <p:nvSpPr>
          <p:cNvPr id="13" name="Shape 118"/>
          <p:cNvSpPr>
            <a:spLocks noGrp="1"/>
          </p:cNvSpPr>
          <p:nvPr>
            <p:ph type="body" sz="quarter" idx="13"/>
          </p:nvPr>
        </p:nvSpPr>
        <p:spPr>
          <a:xfrm>
            <a:off x="1150757" y="1173307"/>
            <a:ext cx="22671467" cy="3120854"/>
          </a:xfrm>
          <a:prstGeom prst="rect">
            <a:avLst/>
          </a:prstGeom>
        </p:spPr>
        <p:txBody>
          <a:bodyPr anchor="t">
            <a:spAutoFit/>
          </a:bodyPr>
          <a:lstStyle>
            <a:lvl1pPr>
              <a:defRPr b="1" i="0">
                <a:latin typeface="Gotham Bold" pitchFamily="2" charset="0"/>
                <a:cs typeface="Gotham Bold" pitchFamily="2" charset="0"/>
              </a:defRPr>
            </a:lvl1pPr>
          </a:lstStyle>
          <a:p>
            <a:pPr marL="0" lvl="0" indent="0">
              <a:lnSpc>
                <a:spcPct val="80000"/>
              </a:lnSpc>
              <a:spcBef>
                <a:spcPts val="0"/>
              </a:spcBef>
              <a:buSzTx/>
              <a:buNone/>
              <a:defRPr sz="12300">
                <a:solidFill>
                  <a:srgbClr val="797979"/>
                </a:solidFill>
                <a:latin typeface="Gotham Medium"/>
                <a:ea typeface="Gotham Medium"/>
                <a:cs typeface="Gotham Medium"/>
                <a:sym typeface="Gotham Medium"/>
              </a:defRPr>
            </a:pPr>
            <a:r>
              <a:rPr lang="en-US" dirty="0"/>
              <a:t>Click to edit Master text styles</a:t>
            </a:r>
          </a:p>
        </p:txBody>
      </p:sp>
      <p:sp>
        <p:nvSpPr>
          <p:cNvPr id="12" name="Shape 64">
            <a:extLst>
              <a:ext uri="{FF2B5EF4-FFF2-40B4-BE49-F238E27FC236}">
                <a16:creationId xmlns:a16="http://schemas.microsoft.com/office/drawing/2014/main" id="{CA5DDF41-240B-9140-B51E-FAB9C45104FC}"/>
              </a:ext>
            </a:extLst>
          </p:cNvPr>
          <p:cNvSpPr/>
          <p:nvPr userDrawn="1"/>
        </p:nvSpPr>
        <p:spPr>
          <a:xfrm>
            <a:off x="282321" y="12923008"/>
            <a:ext cx="767839"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1650">
                <a:solidFill>
                  <a:srgbClr val="64746C"/>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14" name="pasted-image.pdf">
            <a:extLst>
              <a:ext uri="{FF2B5EF4-FFF2-40B4-BE49-F238E27FC236}">
                <a16:creationId xmlns:a16="http://schemas.microsoft.com/office/drawing/2014/main" id="{01E1CF32-BD02-7F4B-8634-69854449F65D}"/>
              </a:ext>
            </a:extLst>
          </p:cNvPr>
          <p:cNvPicPr>
            <a:picLocks noChangeAspect="1"/>
          </p:cNvPicPr>
          <p:nvPr userDrawn="1"/>
        </p:nvPicPr>
        <p:blipFill>
          <a:blip r:embed="rId3"/>
          <a:stretch>
            <a:fillRect/>
          </a:stretch>
        </p:blipFill>
        <p:spPr>
          <a:xfrm>
            <a:off x="1296671" y="12792399"/>
            <a:ext cx="683258" cy="622342"/>
          </a:xfrm>
          <a:prstGeom prst="rect">
            <a:avLst/>
          </a:prstGeom>
          <a:ln w="12700">
            <a:miter lim="400000"/>
          </a:ln>
        </p:spPr>
      </p:pic>
      <p:sp>
        <p:nvSpPr>
          <p:cNvPr id="15" name="Shape 67">
            <a:extLst>
              <a:ext uri="{FF2B5EF4-FFF2-40B4-BE49-F238E27FC236}">
                <a16:creationId xmlns:a16="http://schemas.microsoft.com/office/drawing/2014/main" id="{24086CCB-E825-DA43-9007-83E77AF1F433}"/>
              </a:ext>
            </a:extLst>
          </p:cNvPr>
          <p:cNvSpPr/>
          <p:nvPr userDrawn="1"/>
        </p:nvSpPr>
        <p:spPr>
          <a:xfrm>
            <a:off x="2209228" y="12938017"/>
            <a:ext cx="1774525"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650" b="1">
                <a:solidFill>
                  <a:srgbClr val="64746C"/>
                </a:solidFill>
              </a:defRPr>
            </a:lvl1pPr>
          </a:lstStyle>
          <a:p>
            <a:pPr>
              <a:defRPr b="0"/>
            </a:pPr>
            <a:r>
              <a:rPr b="1" dirty="0">
                <a:latin typeface="Gotham Book" charset="0"/>
                <a:ea typeface="Gotham Book" charset="0"/>
                <a:cs typeface="Gotham Book" charset="0"/>
              </a:rPr>
              <a:t>CONFIDENTIAL</a:t>
            </a:r>
          </a:p>
        </p:txBody>
      </p:sp>
    </p:spTree>
    <p:extLst>
      <p:ext uri="{BB962C8B-B14F-4D97-AF65-F5344CB8AC3E}">
        <p14:creationId xmlns:p14="http://schemas.microsoft.com/office/powerpoint/2010/main" val="110426335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reserve="1">
  <p:cSld name="R1 Blank">
    <p:bg>
      <p:bgPr>
        <a:solidFill>
          <a:srgbClr val="FFFFFF"/>
        </a:solidFill>
        <a:effectLst/>
      </p:bgPr>
    </p:bg>
    <p:spTree>
      <p:nvGrpSpPr>
        <p:cNvPr id="1" name=""/>
        <p:cNvGrpSpPr/>
        <p:nvPr/>
      </p:nvGrpSpPr>
      <p:grpSpPr>
        <a:xfrm>
          <a:off x="0" y="0"/>
          <a:ext cx="0" cy="0"/>
          <a:chOff x="0" y="0"/>
          <a:chExt cx="0" cy="0"/>
        </a:xfrm>
      </p:grpSpPr>
      <p:pic>
        <p:nvPicPr>
          <p:cNvPr id="65" name="pasted-image.pdf"/>
          <p:cNvPicPr>
            <a:picLocks noChangeAspect="1"/>
          </p:cNvPicPr>
          <p:nvPr/>
        </p:nvPicPr>
        <p:blipFill>
          <a:blip r:embed="rId2">
            <a:alphaModFix amt="19823"/>
          </a:blip>
          <a:stretch>
            <a:fillRect/>
          </a:stretch>
        </p:blipFill>
        <p:spPr>
          <a:xfrm>
            <a:off x="21718874" y="545105"/>
            <a:ext cx="2927803" cy="2936076"/>
          </a:xfrm>
          <a:prstGeom prst="rect">
            <a:avLst/>
          </a:prstGeom>
          <a:ln w="12700">
            <a:miter lim="400000"/>
          </a:ln>
        </p:spPr>
      </p:pic>
      <p:sp>
        <p:nvSpPr>
          <p:cNvPr id="3"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tx1">
                    <a:tint val="75000"/>
                  </a:schemeClr>
                </a:solidFill>
              </a:defRPr>
            </a:lvl1pPr>
          </a:lstStyle>
          <a:p>
            <a:fld id="{925678A3-FD44-6144-9DA1-59A5AB5AEACF}" type="slidenum">
              <a:rPr lang="en-US" smtClean="0"/>
              <a:pPr/>
              <a:t>‹#›</a:t>
            </a:fld>
            <a:endParaRPr lang="en-US" dirty="0"/>
          </a:p>
        </p:txBody>
      </p:sp>
    </p:spTree>
    <p:extLst>
      <p:ext uri="{BB962C8B-B14F-4D97-AF65-F5344CB8AC3E}">
        <p14:creationId xmlns:p14="http://schemas.microsoft.com/office/powerpoint/2010/main" val="92103027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reserve="1">
  <p:cSld name="Statement">
    <p:bg>
      <p:bgPr>
        <a:solidFill>
          <a:srgbClr val="02519A"/>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bg1"/>
                </a:solidFill>
              </a:defRPr>
            </a:lvl1pPr>
          </a:lstStyle>
          <a:p>
            <a:fld id="{925678A3-FD44-6144-9DA1-59A5AB5AEACF}" type="slidenum">
              <a:rPr lang="en-US" smtClean="0"/>
              <a:pPr/>
              <a:t>‹#›</a:t>
            </a:fld>
            <a:endParaRPr lang="en-US" dirty="0"/>
          </a:p>
        </p:txBody>
      </p:sp>
      <p:grpSp>
        <p:nvGrpSpPr>
          <p:cNvPr id="7" name="Group 35">
            <a:extLst>
              <a:ext uri="{FF2B5EF4-FFF2-40B4-BE49-F238E27FC236}">
                <a16:creationId xmlns:a16="http://schemas.microsoft.com/office/drawing/2014/main" id="{63F5DEE7-187E-C841-BABD-8016336CF26B}"/>
              </a:ext>
            </a:extLst>
          </p:cNvPr>
          <p:cNvGrpSpPr/>
          <p:nvPr userDrawn="1"/>
        </p:nvGrpSpPr>
        <p:grpSpPr>
          <a:xfrm>
            <a:off x="282321" y="12799188"/>
            <a:ext cx="1717010" cy="619170"/>
            <a:chOff x="0" y="0"/>
            <a:chExt cx="1717008" cy="619169"/>
          </a:xfrm>
        </p:grpSpPr>
        <p:sp>
          <p:nvSpPr>
            <p:cNvPr id="8" name="Shape 33">
              <a:extLst>
                <a:ext uri="{FF2B5EF4-FFF2-40B4-BE49-F238E27FC236}">
                  <a16:creationId xmlns:a16="http://schemas.microsoft.com/office/drawing/2014/main" id="{92609BE9-6C0C-6F4B-9E76-1D38DFA733B5}"/>
                </a:ext>
              </a:extLst>
            </p:cNvPr>
            <p:cNvSpPr/>
            <p:nvPr/>
          </p:nvSpPr>
          <p:spPr>
            <a:xfrm>
              <a:off x="0" y="152065"/>
              <a:ext cx="764632" cy="3565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l">
                <a:defRPr sz="1650">
                  <a:solidFill>
                    <a:srgbClr val="FFFFFF"/>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9" name="pasted-image.pdf">
              <a:extLst>
                <a:ext uri="{FF2B5EF4-FFF2-40B4-BE49-F238E27FC236}">
                  <a16:creationId xmlns:a16="http://schemas.microsoft.com/office/drawing/2014/main" id="{C1AF661D-2AA0-8444-988F-BE6B7E3DD877}"/>
                </a:ext>
              </a:extLst>
            </p:cNvPr>
            <p:cNvPicPr>
              <a:picLocks noChangeAspect="1"/>
            </p:cNvPicPr>
            <p:nvPr/>
          </p:nvPicPr>
          <p:blipFill>
            <a:blip r:embed="rId2"/>
            <a:stretch>
              <a:fillRect/>
            </a:stretch>
          </p:blipFill>
          <p:spPr>
            <a:xfrm>
              <a:off x="1037231" y="0"/>
              <a:ext cx="679777" cy="619169"/>
            </a:xfrm>
            <a:prstGeom prst="rect">
              <a:avLst/>
            </a:prstGeom>
            <a:ln w="12700" cap="flat">
              <a:noFill/>
              <a:miter lim="400000"/>
            </a:ln>
            <a:effectLst/>
          </p:spPr>
        </p:pic>
      </p:grpSp>
      <p:sp>
        <p:nvSpPr>
          <p:cNvPr id="10" name="Shape 36">
            <a:extLst>
              <a:ext uri="{FF2B5EF4-FFF2-40B4-BE49-F238E27FC236}">
                <a16:creationId xmlns:a16="http://schemas.microsoft.com/office/drawing/2014/main" id="{ACDAD616-C36D-F24A-B161-103EF389C126}"/>
              </a:ext>
            </a:extLst>
          </p:cNvPr>
          <p:cNvSpPr/>
          <p:nvPr userDrawn="1"/>
        </p:nvSpPr>
        <p:spPr>
          <a:xfrm>
            <a:off x="2209228" y="12938017"/>
            <a:ext cx="1774525" cy="3565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650" b="1">
                <a:solidFill>
                  <a:srgbClr val="FFFFFF"/>
                </a:solidFill>
              </a:defRPr>
            </a:lvl1pPr>
          </a:lstStyle>
          <a:p>
            <a:pPr>
              <a:defRPr b="0"/>
            </a:pPr>
            <a:r>
              <a:rPr b="1" dirty="0">
                <a:latin typeface="Gotham Book" charset="0"/>
                <a:ea typeface="Gotham Book" charset="0"/>
                <a:cs typeface="Gotham Book" charset="0"/>
              </a:rPr>
              <a:t>CONFIDENTIAL</a:t>
            </a:r>
          </a:p>
        </p:txBody>
      </p:sp>
    </p:spTree>
    <p:extLst>
      <p:ext uri="{BB962C8B-B14F-4D97-AF65-F5344CB8AC3E}">
        <p14:creationId xmlns:p14="http://schemas.microsoft.com/office/powerpoint/2010/main" val="6236098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reserve="1">
  <p:cSld name="1_R1 White Side Title  copy">
    <p:bg>
      <p:bgPr>
        <a:solidFill>
          <a:srgbClr val="FFFFFF"/>
        </a:solidFill>
        <a:effectLst/>
      </p:bgPr>
    </p:bg>
    <p:spTree>
      <p:nvGrpSpPr>
        <p:cNvPr id="1" name=""/>
        <p:cNvGrpSpPr/>
        <p:nvPr/>
      </p:nvGrpSpPr>
      <p:grpSpPr>
        <a:xfrm>
          <a:off x="0" y="0"/>
          <a:ext cx="0" cy="0"/>
          <a:chOff x="0" y="0"/>
          <a:chExt cx="0" cy="0"/>
        </a:xfrm>
      </p:grpSpPr>
      <p:pic>
        <p:nvPicPr>
          <p:cNvPr id="116" name="pasted-image.pdf"/>
          <p:cNvPicPr>
            <a:picLocks noChangeAspect="1"/>
          </p:cNvPicPr>
          <p:nvPr/>
        </p:nvPicPr>
        <p:blipFill>
          <a:blip r:embed="rId2">
            <a:alphaModFix amt="19823"/>
          </a:blip>
          <a:stretch>
            <a:fillRect/>
          </a:stretch>
        </p:blipFill>
        <p:spPr>
          <a:xfrm>
            <a:off x="21718874" y="545105"/>
            <a:ext cx="2927803" cy="2936076"/>
          </a:xfrm>
          <a:prstGeom prst="rect">
            <a:avLst/>
          </a:prstGeom>
          <a:ln w="12700">
            <a:miter lim="400000"/>
          </a:ln>
        </p:spPr>
      </p:pic>
      <p:sp>
        <p:nvSpPr>
          <p:cNvPr id="117" name="Shape 117"/>
          <p:cNvSpPr>
            <a:spLocks noGrp="1"/>
          </p:cNvSpPr>
          <p:nvPr>
            <p:ph type="body" idx="1"/>
          </p:nvPr>
        </p:nvSpPr>
        <p:spPr>
          <a:xfrm>
            <a:off x="1150757" y="3434655"/>
            <a:ext cx="22671467" cy="6838356"/>
          </a:xfrm>
          <a:prstGeom prst="rect">
            <a:avLst/>
          </a:prstGeom>
        </p:spPr>
        <p:txBody>
          <a:bodyPr anchor="t"/>
          <a:lstStyle>
            <a:lvl1pPr marL="497507" indent="-497507">
              <a:lnSpc>
                <a:spcPts val="10500"/>
              </a:lnSpc>
              <a:spcBef>
                <a:spcPts val="0"/>
              </a:spcBef>
              <a:defRPr sz="7600">
                <a:solidFill>
                  <a:srgbClr val="797979"/>
                </a:solidFill>
                <a:latin typeface="Gotham Medium" pitchFamily="2" charset="0"/>
                <a:ea typeface="Gotham Medium" pitchFamily="2" charset="0"/>
                <a:cs typeface="Gotham Medium" pitchFamily="2" charset="0"/>
                <a:sym typeface="Gotham Medium"/>
              </a:defRPr>
            </a:lvl1pPr>
            <a:lvl2pPr marL="1132507" indent="-497507">
              <a:lnSpc>
                <a:spcPts val="9400"/>
              </a:lnSpc>
              <a:spcBef>
                <a:spcPts val="0"/>
              </a:spcBef>
              <a:defRPr sz="6700">
                <a:solidFill>
                  <a:srgbClr val="797979"/>
                </a:solidFill>
                <a:latin typeface="Gotham Medium" pitchFamily="2" charset="0"/>
                <a:ea typeface="Gotham Medium" pitchFamily="2" charset="0"/>
                <a:cs typeface="Gotham Medium" pitchFamily="2" charset="0"/>
                <a:sym typeface="Gotham Medium"/>
              </a:defRPr>
            </a:lvl2pPr>
            <a:lvl3pPr marL="1767507" indent="-497507">
              <a:lnSpc>
                <a:spcPts val="8200"/>
              </a:lnSpc>
              <a:spcBef>
                <a:spcPts val="0"/>
              </a:spcBef>
              <a:defRPr sz="5700">
                <a:solidFill>
                  <a:srgbClr val="797979"/>
                </a:solidFill>
                <a:latin typeface="Gotham Medium" pitchFamily="2" charset="0"/>
                <a:ea typeface="Gotham Medium" pitchFamily="2" charset="0"/>
                <a:cs typeface="Gotham Medium" pitchFamily="2" charset="0"/>
                <a:sym typeface="Gotham Medium"/>
              </a:defRPr>
            </a:lvl3pPr>
            <a:lvl4pPr marL="2402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4pPr>
            <a:lvl5pPr marL="3037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18" name="Shape 118"/>
          <p:cNvSpPr>
            <a:spLocks noGrp="1"/>
          </p:cNvSpPr>
          <p:nvPr>
            <p:ph type="body" sz="quarter" idx="13"/>
          </p:nvPr>
        </p:nvSpPr>
        <p:spPr>
          <a:xfrm>
            <a:off x="1150757" y="1173307"/>
            <a:ext cx="22671467" cy="3120854"/>
          </a:xfrm>
          <a:prstGeom prst="rect">
            <a:avLst/>
          </a:prstGeom>
        </p:spPr>
        <p:txBody>
          <a:bodyPr anchor="t">
            <a:spAutoFit/>
          </a:bodyPr>
          <a:lstStyle>
            <a:lvl1pPr>
              <a:defRPr b="1" i="0">
                <a:latin typeface="Gotham Bold" pitchFamily="2" charset="0"/>
                <a:cs typeface="Gotham Bold" pitchFamily="2" charset="0"/>
              </a:defRPr>
            </a:lvl1pPr>
          </a:lstStyle>
          <a:p>
            <a:pPr marL="0" lvl="0" indent="0">
              <a:lnSpc>
                <a:spcPct val="80000"/>
              </a:lnSpc>
              <a:spcBef>
                <a:spcPts val="0"/>
              </a:spcBef>
              <a:buSzTx/>
              <a:buNone/>
              <a:defRPr sz="12300">
                <a:solidFill>
                  <a:srgbClr val="797979"/>
                </a:solidFill>
                <a:latin typeface="Gotham Medium"/>
                <a:ea typeface="Gotham Medium"/>
                <a:cs typeface="Gotham Medium"/>
                <a:sym typeface="Gotham Medium"/>
              </a:defRPr>
            </a:pPr>
            <a:r>
              <a:rPr lang="en-US" dirty="0"/>
              <a:t>Click to edit Master text styles</a:t>
            </a:r>
          </a:p>
        </p:txBody>
      </p:sp>
      <p:sp>
        <p:nvSpPr>
          <p:cNvPr id="9" name="Slide Number Placeholder 1"/>
          <p:cNvSpPr>
            <a:spLocks noGrp="1"/>
          </p:cNvSpPr>
          <p:nvPr>
            <p:ph type="sldNum" sz="quarter" idx="4"/>
          </p:nvPr>
        </p:nvSpPr>
        <p:spPr>
          <a:xfrm>
            <a:off x="22762029" y="12573000"/>
            <a:ext cx="1121228" cy="804635"/>
          </a:xfrm>
          <a:prstGeom prst="rect">
            <a:avLst/>
          </a:prstGeom>
        </p:spPr>
        <p:txBody>
          <a:bodyPr vert="horz" lIns="91440" tIns="45720" rIns="91440" bIns="45720" rtlCol="0" anchor="ctr"/>
          <a:lstStyle>
            <a:lvl1pPr algn="r">
              <a:defRPr sz="2000">
                <a:solidFill>
                  <a:schemeClr val="tx1">
                    <a:tint val="75000"/>
                  </a:schemeClr>
                </a:solidFill>
              </a:defRPr>
            </a:lvl1pPr>
          </a:lstStyle>
          <a:p>
            <a:fld id="{925678A3-FD44-6144-9DA1-59A5AB5AEACF}" type="slidenum">
              <a:rPr lang="en-US" smtClean="0"/>
              <a:pPr/>
              <a:t>‹#›</a:t>
            </a:fld>
            <a:endParaRPr lang="en-US" dirty="0"/>
          </a:p>
        </p:txBody>
      </p:sp>
      <p:sp>
        <p:nvSpPr>
          <p:cNvPr id="10" name="Shape 64">
            <a:extLst>
              <a:ext uri="{FF2B5EF4-FFF2-40B4-BE49-F238E27FC236}">
                <a16:creationId xmlns:a16="http://schemas.microsoft.com/office/drawing/2014/main" id="{29A2FE57-D691-DC42-A8AF-0BD469295FD0}"/>
              </a:ext>
            </a:extLst>
          </p:cNvPr>
          <p:cNvSpPr/>
          <p:nvPr userDrawn="1"/>
        </p:nvSpPr>
        <p:spPr>
          <a:xfrm>
            <a:off x="282321" y="12923008"/>
            <a:ext cx="767839"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1650">
                <a:solidFill>
                  <a:srgbClr val="64746C"/>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11" name="pasted-image.pdf">
            <a:extLst>
              <a:ext uri="{FF2B5EF4-FFF2-40B4-BE49-F238E27FC236}">
                <a16:creationId xmlns:a16="http://schemas.microsoft.com/office/drawing/2014/main" id="{5E3076B9-9F12-6045-B374-CF195963D361}"/>
              </a:ext>
            </a:extLst>
          </p:cNvPr>
          <p:cNvPicPr>
            <a:picLocks noChangeAspect="1"/>
          </p:cNvPicPr>
          <p:nvPr userDrawn="1"/>
        </p:nvPicPr>
        <p:blipFill>
          <a:blip r:embed="rId3"/>
          <a:stretch>
            <a:fillRect/>
          </a:stretch>
        </p:blipFill>
        <p:spPr>
          <a:xfrm>
            <a:off x="1296671" y="12792399"/>
            <a:ext cx="683258" cy="622342"/>
          </a:xfrm>
          <a:prstGeom prst="rect">
            <a:avLst/>
          </a:prstGeom>
          <a:ln w="12700">
            <a:miter lim="400000"/>
          </a:ln>
        </p:spPr>
      </p:pic>
      <p:sp>
        <p:nvSpPr>
          <p:cNvPr id="12" name="Shape 67">
            <a:extLst>
              <a:ext uri="{FF2B5EF4-FFF2-40B4-BE49-F238E27FC236}">
                <a16:creationId xmlns:a16="http://schemas.microsoft.com/office/drawing/2014/main" id="{F5E3D145-1B1F-7846-BF3A-15C0310252D3}"/>
              </a:ext>
            </a:extLst>
          </p:cNvPr>
          <p:cNvSpPr/>
          <p:nvPr userDrawn="1"/>
        </p:nvSpPr>
        <p:spPr>
          <a:xfrm>
            <a:off x="2209228" y="12938017"/>
            <a:ext cx="1774525"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650" b="1">
                <a:solidFill>
                  <a:srgbClr val="64746C"/>
                </a:solidFill>
              </a:defRPr>
            </a:lvl1pPr>
          </a:lstStyle>
          <a:p>
            <a:pPr>
              <a:defRPr b="0"/>
            </a:pPr>
            <a:r>
              <a:rPr b="1" dirty="0">
                <a:latin typeface="Gotham Book" charset="0"/>
                <a:ea typeface="Gotham Book" charset="0"/>
                <a:cs typeface="Gotham Book" charset="0"/>
              </a:rPr>
              <a:t>CONFIDENTIAL</a:t>
            </a:r>
          </a:p>
        </p:txBody>
      </p:sp>
    </p:spTree>
    <p:extLst>
      <p:ext uri="{BB962C8B-B14F-4D97-AF65-F5344CB8AC3E}">
        <p14:creationId xmlns:p14="http://schemas.microsoft.com/office/powerpoint/2010/main" val="305708981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R1 TItle &amp; Bullets ">
    <p:bg>
      <p:bgPr>
        <a:solidFill>
          <a:srgbClr val="FFFFFF"/>
        </a:solidFill>
        <a:effectLst/>
      </p:bgPr>
    </p:bg>
    <p:spTree>
      <p:nvGrpSpPr>
        <p:cNvPr id="1" name=""/>
        <p:cNvGrpSpPr/>
        <p:nvPr/>
      </p:nvGrpSpPr>
      <p:grpSpPr>
        <a:xfrm>
          <a:off x="0" y="0"/>
          <a:ext cx="0" cy="0"/>
          <a:chOff x="0" y="0"/>
          <a:chExt cx="0" cy="0"/>
        </a:xfrm>
      </p:grpSpPr>
      <p:pic>
        <p:nvPicPr>
          <p:cNvPr id="52" name="pasted-image.pdf"/>
          <p:cNvPicPr>
            <a:picLocks noChangeAspect="1"/>
          </p:cNvPicPr>
          <p:nvPr/>
        </p:nvPicPr>
        <p:blipFill>
          <a:blip r:embed="rId2">
            <a:alphaModFix amt="19823"/>
          </a:blip>
          <a:stretch>
            <a:fillRect/>
          </a:stretch>
        </p:blipFill>
        <p:spPr>
          <a:xfrm>
            <a:off x="21718874" y="545105"/>
            <a:ext cx="2927803" cy="2936076"/>
          </a:xfrm>
          <a:prstGeom prst="rect">
            <a:avLst/>
          </a:prstGeom>
          <a:ln w="12700">
            <a:miter lim="400000"/>
          </a:ln>
        </p:spPr>
      </p:pic>
      <p:sp>
        <p:nvSpPr>
          <p:cNvPr id="54" name="Shape 54"/>
          <p:cNvSpPr>
            <a:spLocks noGrp="1"/>
          </p:cNvSpPr>
          <p:nvPr>
            <p:ph type="body" idx="1"/>
          </p:nvPr>
        </p:nvSpPr>
        <p:spPr>
          <a:xfrm>
            <a:off x="1150757" y="3434655"/>
            <a:ext cx="22671467" cy="6838356"/>
          </a:xfrm>
          <a:prstGeom prst="rect">
            <a:avLst/>
          </a:prstGeom>
        </p:spPr>
        <p:txBody>
          <a:bodyPr anchor="t"/>
          <a:lstStyle>
            <a:lvl1pPr marL="497507" indent="-497507">
              <a:lnSpc>
                <a:spcPts val="10500"/>
              </a:lnSpc>
              <a:spcBef>
                <a:spcPts val="0"/>
              </a:spcBef>
              <a:defRPr sz="7600">
                <a:solidFill>
                  <a:srgbClr val="797979"/>
                </a:solidFill>
                <a:latin typeface="Gotham Medium" pitchFamily="2" charset="0"/>
                <a:ea typeface="Gotham Medium" pitchFamily="2" charset="0"/>
                <a:cs typeface="Gotham Medium" pitchFamily="2" charset="0"/>
                <a:sym typeface="Gotham Medium"/>
              </a:defRPr>
            </a:lvl1pPr>
            <a:lvl2pPr marL="1132507" indent="-497507">
              <a:lnSpc>
                <a:spcPts val="9400"/>
              </a:lnSpc>
              <a:spcBef>
                <a:spcPts val="0"/>
              </a:spcBef>
              <a:defRPr sz="6700">
                <a:solidFill>
                  <a:srgbClr val="797979"/>
                </a:solidFill>
                <a:latin typeface="Gotham Medium" pitchFamily="2" charset="0"/>
                <a:ea typeface="Gotham Medium" pitchFamily="2" charset="0"/>
                <a:cs typeface="Gotham Medium" pitchFamily="2" charset="0"/>
                <a:sym typeface="Gotham Medium"/>
              </a:defRPr>
            </a:lvl2pPr>
            <a:lvl3pPr marL="1767507" indent="-497507">
              <a:lnSpc>
                <a:spcPts val="8200"/>
              </a:lnSpc>
              <a:spcBef>
                <a:spcPts val="0"/>
              </a:spcBef>
              <a:defRPr sz="5700">
                <a:solidFill>
                  <a:srgbClr val="797979"/>
                </a:solidFill>
                <a:latin typeface="Gotham Medium" pitchFamily="2" charset="0"/>
                <a:ea typeface="Gotham Medium" pitchFamily="2" charset="0"/>
                <a:cs typeface="Gotham Medium" pitchFamily="2" charset="0"/>
                <a:sym typeface="Gotham Medium"/>
              </a:defRPr>
            </a:lvl3pPr>
            <a:lvl4pPr marL="2402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4pPr>
            <a:lvl5pPr marL="3037507" indent="-497507">
              <a:lnSpc>
                <a:spcPts val="7400"/>
              </a:lnSpc>
              <a:spcBef>
                <a:spcPts val="0"/>
              </a:spcBef>
              <a:defRPr sz="5000">
                <a:solidFill>
                  <a:srgbClr val="797979"/>
                </a:solidFill>
                <a:latin typeface="Gotham Medium" pitchFamily="2" charset="0"/>
                <a:ea typeface="Gotham Medium" pitchFamily="2" charset="0"/>
                <a:cs typeface="Gotham Medium" pitchFamily="2" charset="0"/>
                <a:sym typeface="Gotham Medium"/>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8" name="Slide Number Placeholder 1"/>
          <p:cNvSpPr>
            <a:spLocks noGrp="1"/>
          </p:cNvSpPr>
          <p:nvPr>
            <p:ph type="sldNum" sz="quarter" idx="4"/>
          </p:nvPr>
        </p:nvSpPr>
        <p:spPr>
          <a:xfrm>
            <a:off x="22762029" y="12573000"/>
            <a:ext cx="1121228" cy="804635"/>
          </a:xfrm>
          <a:prstGeom prst="rect">
            <a:avLst/>
          </a:prstGeom>
        </p:spPr>
        <p:txBody>
          <a:bodyPr vert="horz" lIns="91440" tIns="45720" rIns="91440" bIns="45720" rtlCol="0" anchor="ctr"/>
          <a:lstStyle>
            <a:lvl1pPr algn="r">
              <a:defRPr sz="2000">
                <a:solidFill>
                  <a:schemeClr val="tx1">
                    <a:tint val="75000"/>
                  </a:schemeClr>
                </a:solidFill>
              </a:defRPr>
            </a:lvl1pPr>
          </a:lstStyle>
          <a:p>
            <a:fld id="{925678A3-FD44-6144-9DA1-59A5AB5AEACF}" type="slidenum">
              <a:rPr lang="en-US" smtClean="0"/>
              <a:pPr/>
              <a:t>‹#›</a:t>
            </a:fld>
            <a:endParaRPr lang="en-US" dirty="0"/>
          </a:p>
        </p:txBody>
      </p:sp>
      <p:sp>
        <p:nvSpPr>
          <p:cNvPr id="13" name="Shape 118"/>
          <p:cNvSpPr>
            <a:spLocks noGrp="1"/>
          </p:cNvSpPr>
          <p:nvPr>
            <p:ph type="body" sz="quarter" idx="13"/>
          </p:nvPr>
        </p:nvSpPr>
        <p:spPr>
          <a:xfrm>
            <a:off x="1150757" y="1173307"/>
            <a:ext cx="22671467" cy="3120854"/>
          </a:xfrm>
          <a:prstGeom prst="rect">
            <a:avLst/>
          </a:prstGeom>
        </p:spPr>
        <p:txBody>
          <a:bodyPr anchor="t">
            <a:spAutoFit/>
          </a:bodyPr>
          <a:lstStyle>
            <a:lvl1pPr>
              <a:defRPr b="1" i="0">
                <a:latin typeface="Gotham Bold" pitchFamily="2" charset="0"/>
                <a:cs typeface="Gotham Bold" pitchFamily="2" charset="0"/>
              </a:defRPr>
            </a:lvl1pPr>
          </a:lstStyle>
          <a:p>
            <a:pPr marL="0" lvl="0" indent="0">
              <a:lnSpc>
                <a:spcPct val="80000"/>
              </a:lnSpc>
              <a:spcBef>
                <a:spcPts val="0"/>
              </a:spcBef>
              <a:buSzTx/>
              <a:buNone/>
              <a:defRPr sz="12300">
                <a:solidFill>
                  <a:srgbClr val="797979"/>
                </a:solidFill>
                <a:latin typeface="Gotham Medium"/>
                <a:ea typeface="Gotham Medium"/>
                <a:cs typeface="Gotham Medium"/>
                <a:sym typeface="Gotham Medium"/>
              </a:defRPr>
            </a:pPr>
            <a:r>
              <a:rPr lang="en-US" dirty="0"/>
              <a:t>Click to edit Master text styles</a:t>
            </a:r>
          </a:p>
        </p:txBody>
      </p:sp>
      <p:sp>
        <p:nvSpPr>
          <p:cNvPr id="12" name="Shape 64">
            <a:extLst>
              <a:ext uri="{FF2B5EF4-FFF2-40B4-BE49-F238E27FC236}">
                <a16:creationId xmlns:a16="http://schemas.microsoft.com/office/drawing/2014/main" id="{E2D93979-4C20-D446-B810-41BDC4AAAFB7}"/>
              </a:ext>
            </a:extLst>
          </p:cNvPr>
          <p:cNvSpPr/>
          <p:nvPr userDrawn="1"/>
        </p:nvSpPr>
        <p:spPr>
          <a:xfrm>
            <a:off x="282321" y="12923008"/>
            <a:ext cx="767839"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1650">
                <a:solidFill>
                  <a:srgbClr val="64746C"/>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14" name="pasted-image.pdf">
            <a:extLst>
              <a:ext uri="{FF2B5EF4-FFF2-40B4-BE49-F238E27FC236}">
                <a16:creationId xmlns:a16="http://schemas.microsoft.com/office/drawing/2014/main" id="{08677BAF-7CE7-0341-BFAB-E15690681E58}"/>
              </a:ext>
            </a:extLst>
          </p:cNvPr>
          <p:cNvPicPr>
            <a:picLocks noChangeAspect="1"/>
          </p:cNvPicPr>
          <p:nvPr userDrawn="1"/>
        </p:nvPicPr>
        <p:blipFill>
          <a:blip r:embed="rId3"/>
          <a:stretch>
            <a:fillRect/>
          </a:stretch>
        </p:blipFill>
        <p:spPr>
          <a:xfrm>
            <a:off x="1296671" y="12792399"/>
            <a:ext cx="683258" cy="622342"/>
          </a:xfrm>
          <a:prstGeom prst="rect">
            <a:avLst/>
          </a:prstGeom>
          <a:ln w="12700">
            <a:miter lim="400000"/>
          </a:ln>
        </p:spPr>
      </p:pic>
      <p:sp>
        <p:nvSpPr>
          <p:cNvPr id="15" name="Shape 67">
            <a:extLst>
              <a:ext uri="{FF2B5EF4-FFF2-40B4-BE49-F238E27FC236}">
                <a16:creationId xmlns:a16="http://schemas.microsoft.com/office/drawing/2014/main" id="{D739A91E-D264-314F-BD17-970BDD676986}"/>
              </a:ext>
            </a:extLst>
          </p:cNvPr>
          <p:cNvSpPr/>
          <p:nvPr userDrawn="1"/>
        </p:nvSpPr>
        <p:spPr>
          <a:xfrm>
            <a:off x="2209228" y="12938017"/>
            <a:ext cx="1774525"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650" b="1">
                <a:solidFill>
                  <a:srgbClr val="64746C"/>
                </a:solidFill>
              </a:defRPr>
            </a:lvl1pPr>
          </a:lstStyle>
          <a:p>
            <a:pPr>
              <a:defRPr b="0"/>
            </a:pPr>
            <a:r>
              <a:rPr b="1" dirty="0">
                <a:latin typeface="Gotham Book" charset="0"/>
                <a:ea typeface="Gotham Book" charset="0"/>
                <a:cs typeface="Gotham Book" charset="0"/>
              </a:rPr>
              <a:t>CONFIDENTIAL</a:t>
            </a:r>
          </a:p>
        </p:txBody>
      </p:sp>
    </p:spTree>
    <p:extLst>
      <p:ext uri="{BB962C8B-B14F-4D97-AF65-F5344CB8AC3E}">
        <p14:creationId xmlns:p14="http://schemas.microsoft.com/office/powerpoint/2010/main" val="107871236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R1 White Slide">
    <p:bg>
      <p:bgPr>
        <a:solidFill>
          <a:srgbClr val="FFFFFF"/>
        </a:solidFill>
        <a:effectLst/>
      </p:bgPr>
    </p:bg>
    <p:spTree>
      <p:nvGrpSpPr>
        <p:cNvPr id="1" name=""/>
        <p:cNvGrpSpPr/>
        <p:nvPr/>
      </p:nvGrpSpPr>
      <p:grpSpPr>
        <a:xfrm>
          <a:off x="0" y="0"/>
          <a:ext cx="0" cy="0"/>
          <a:chOff x="0" y="0"/>
          <a:chExt cx="0" cy="0"/>
        </a:xfrm>
      </p:grpSpPr>
      <p:sp>
        <p:nvSpPr>
          <p:cNvPr id="5" name="Shape 64"/>
          <p:cNvSpPr/>
          <p:nvPr/>
        </p:nvSpPr>
        <p:spPr>
          <a:xfrm>
            <a:off x="282321" y="12923008"/>
            <a:ext cx="767839"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1650">
                <a:solidFill>
                  <a:srgbClr val="64746C"/>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6" name="pasted-image.pdf"/>
          <p:cNvPicPr>
            <a:picLocks noChangeAspect="1"/>
          </p:cNvPicPr>
          <p:nvPr/>
        </p:nvPicPr>
        <p:blipFill>
          <a:blip r:embed="rId2"/>
          <a:stretch>
            <a:fillRect/>
          </a:stretch>
        </p:blipFill>
        <p:spPr>
          <a:xfrm>
            <a:off x="1296671" y="12792399"/>
            <a:ext cx="683258" cy="622342"/>
          </a:xfrm>
          <a:prstGeom prst="rect">
            <a:avLst/>
          </a:prstGeom>
          <a:ln w="12700">
            <a:miter lim="400000"/>
          </a:ln>
        </p:spPr>
      </p:pic>
      <p:sp>
        <p:nvSpPr>
          <p:cNvPr id="7" name="Shape 67"/>
          <p:cNvSpPr/>
          <p:nvPr/>
        </p:nvSpPr>
        <p:spPr>
          <a:xfrm>
            <a:off x="2209228" y="12938017"/>
            <a:ext cx="1774525"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650" b="1">
                <a:solidFill>
                  <a:srgbClr val="64746C"/>
                </a:solidFill>
              </a:defRPr>
            </a:lvl1pPr>
          </a:lstStyle>
          <a:p>
            <a:pPr>
              <a:defRPr b="0"/>
            </a:pPr>
            <a:r>
              <a:rPr b="1" dirty="0">
                <a:latin typeface="Gotham Book" charset="0"/>
                <a:ea typeface="Gotham Book" charset="0"/>
                <a:cs typeface="Gotham Book" charset="0"/>
              </a:rPr>
              <a:t>CONFIDENTIAL</a:t>
            </a:r>
          </a:p>
        </p:txBody>
      </p:sp>
      <p:sp>
        <p:nvSpPr>
          <p:cNvPr id="8"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tx1">
                    <a:tint val="75000"/>
                  </a:schemeClr>
                </a:solidFill>
              </a:defRPr>
            </a:lvl1pPr>
          </a:lstStyle>
          <a:p>
            <a:fld id="{925678A3-FD44-6144-9DA1-59A5AB5AEACF}" type="slidenum">
              <a:rPr lang="en-US" smtClean="0"/>
              <a:pPr/>
              <a:t>‹#›</a:t>
            </a:fld>
            <a:endParaRPr lang="en-US" dirty="0"/>
          </a:p>
        </p:txBody>
      </p:sp>
    </p:spTree>
    <p:extLst>
      <p:ext uri="{BB962C8B-B14F-4D97-AF65-F5344CB8AC3E}">
        <p14:creationId xmlns:p14="http://schemas.microsoft.com/office/powerpoint/2010/main" val="83621153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R1 Blank">
    <p:bg>
      <p:bgPr>
        <a:solidFill>
          <a:srgbClr val="FFFFFF"/>
        </a:solidFill>
        <a:effectLst/>
      </p:bgPr>
    </p:bg>
    <p:spTree>
      <p:nvGrpSpPr>
        <p:cNvPr id="1" name=""/>
        <p:cNvGrpSpPr/>
        <p:nvPr/>
      </p:nvGrpSpPr>
      <p:grpSpPr>
        <a:xfrm>
          <a:off x="0" y="0"/>
          <a:ext cx="0" cy="0"/>
          <a:chOff x="0" y="0"/>
          <a:chExt cx="0" cy="0"/>
        </a:xfrm>
      </p:grpSpPr>
      <p:pic>
        <p:nvPicPr>
          <p:cNvPr id="65" name="pasted-image.pdf"/>
          <p:cNvPicPr>
            <a:picLocks noChangeAspect="1"/>
          </p:cNvPicPr>
          <p:nvPr/>
        </p:nvPicPr>
        <p:blipFill>
          <a:blip r:embed="rId2">
            <a:alphaModFix amt="19823"/>
          </a:blip>
          <a:stretch>
            <a:fillRect/>
          </a:stretch>
        </p:blipFill>
        <p:spPr>
          <a:xfrm>
            <a:off x="21718874" y="545105"/>
            <a:ext cx="2927803" cy="2936076"/>
          </a:xfrm>
          <a:prstGeom prst="rect">
            <a:avLst/>
          </a:prstGeom>
          <a:ln w="12700">
            <a:miter lim="400000"/>
          </a:ln>
        </p:spPr>
      </p:pic>
      <p:sp>
        <p:nvSpPr>
          <p:cNvPr id="3"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tx1">
                    <a:tint val="75000"/>
                  </a:schemeClr>
                </a:solidFill>
              </a:defRPr>
            </a:lvl1pPr>
          </a:lstStyle>
          <a:p>
            <a:fld id="{925678A3-FD44-6144-9DA1-59A5AB5AEACF}" type="slidenum">
              <a:rPr lang="en-US" smtClean="0"/>
              <a:pPr/>
              <a:t>‹#›</a:t>
            </a:fld>
            <a:endParaRPr lang="en-US" dirty="0"/>
          </a:p>
        </p:txBody>
      </p:sp>
    </p:spTree>
    <p:extLst>
      <p:ext uri="{BB962C8B-B14F-4D97-AF65-F5344CB8AC3E}">
        <p14:creationId xmlns:p14="http://schemas.microsoft.com/office/powerpoint/2010/main" val="388134665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v1-Template">
    <p:spTree>
      <p:nvGrpSpPr>
        <p:cNvPr id="1" name=""/>
        <p:cNvGrpSpPr/>
        <p:nvPr/>
      </p:nvGrpSpPr>
      <p:grpSpPr>
        <a:xfrm>
          <a:off x="0" y="0"/>
          <a:ext cx="0" cy="0"/>
          <a:chOff x="0" y="0"/>
          <a:chExt cx="0" cy="0"/>
        </a:xfrm>
      </p:grpSpPr>
      <p:sp>
        <p:nvSpPr>
          <p:cNvPr id="2" name="Shape 64">
            <a:extLst>
              <a:ext uri="{FF2B5EF4-FFF2-40B4-BE49-F238E27FC236}">
                <a16:creationId xmlns:a16="http://schemas.microsoft.com/office/drawing/2014/main" id="{838AF864-9602-3E4D-881D-47B1A9F0F3D6}"/>
              </a:ext>
            </a:extLst>
          </p:cNvPr>
          <p:cNvSpPr/>
          <p:nvPr userDrawn="1"/>
        </p:nvSpPr>
        <p:spPr>
          <a:xfrm>
            <a:off x="282321" y="12923008"/>
            <a:ext cx="767839" cy="3565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1650">
                <a:solidFill>
                  <a:srgbClr val="64746C"/>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3" name="pasted-image.pdf">
            <a:extLst>
              <a:ext uri="{FF2B5EF4-FFF2-40B4-BE49-F238E27FC236}">
                <a16:creationId xmlns:a16="http://schemas.microsoft.com/office/drawing/2014/main" id="{7EE8AD20-F890-3440-AB54-5479CCBB828C}"/>
              </a:ext>
            </a:extLst>
          </p:cNvPr>
          <p:cNvPicPr>
            <a:picLocks noChangeAspect="1"/>
          </p:cNvPicPr>
          <p:nvPr userDrawn="1"/>
        </p:nvPicPr>
        <p:blipFill>
          <a:blip r:embed="rId2"/>
          <a:stretch>
            <a:fillRect/>
          </a:stretch>
        </p:blipFill>
        <p:spPr>
          <a:xfrm>
            <a:off x="1296671" y="12792399"/>
            <a:ext cx="683258" cy="622342"/>
          </a:xfrm>
          <a:prstGeom prst="rect">
            <a:avLst/>
          </a:prstGeom>
          <a:ln w="12700">
            <a:miter lim="400000"/>
          </a:ln>
        </p:spPr>
      </p:pic>
    </p:spTree>
    <p:extLst>
      <p:ext uri="{BB962C8B-B14F-4D97-AF65-F5344CB8AC3E}">
        <p14:creationId xmlns:p14="http://schemas.microsoft.com/office/powerpoint/2010/main" val="360692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reserve="1">
  <p:cSld name="Title">
    <p:bg>
      <p:bgPr>
        <a:solidFill>
          <a:srgbClr val="02519A"/>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4373506" y="4718050"/>
            <a:ext cx="6438900" cy="4279900"/>
          </a:xfrm>
          <a:prstGeom prst="rect">
            <a:avLst/>
          </a:prstGeom>
        </p:spPr>
      </p:pic>
    </p:spTree>
    <p:extLst>
      <p:ext uri="{BB962C8B-B14F-4D97-AF65-F5344CB8AC3E}">
        <p14:creationId xmlns:p14="http://schemas.microsoft.com/office/powerpoint/2010/main" val="97244245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reserve="1">
  <p:cSld name="Statement">
    <p:bg>
      <p:bgPr>
        <a:solidFill>
          <a:srgbClr val="02519A"/>
        </a:solidFill>
        <a:effectLst/>
      </p:bgPr>
    </p:bg>
    <p:spTree>
      <p:nvGrpSpPr>
        <p:cNvPr id="1" name=""/>
        <p:cNvGrpSpPr/>
        <p:nvPr/>
      </p:nvGrpSpPr>
      <p:grpSpPr>
        <a:xfrm>
          <a:off x="0" y="0"/>
          <a:ext cx="0" cy="0"/>
          <a:chOff x="0" y="0"/>
          <a:chExt cx="0" cy="0"/>
        </a:xfrm>
      </p:grpSpPr>
      <p:grpSp>
        <p:nvGrpSpPr>
          <p:cNvPr id="35" name="Group 35"/>
          <p:cNvGrpSpPr/>
          <p:nvPr/>
        </p:nvGrpSpPr>
        <p:grpSpPr>
          <a:xfrm>
            <a:off x="282321" y="12799188"/>
            <a:ext cx="1717010" cy="619170"/>
            <a:chOff x="0" y="0"/>
            <a:chExt cx="1717008" cy="619169"/>
          </a:xfrm>
        </p:grpSpPr>
        <p:sp>
          <p:nvSpPr>
            <p:cNvPr id="33" name="Shape 33"/>
            <p:cNvSpPr/>
            <p:nvPr/>
          </p:nvSpPr>
          <p:spPr>
            <a:xfrm>
              <a:off x="0" y="152065"/>
              <a:ext cx="764632" cy="3565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50800" tIns="50800" rIns="50800" bIns="50800" numCol="1" anchor="ctr">
              <a:spAutoFit/>
            </a:bodyPr>
            <a:lstStyle>
              <a:lvl1pPr algn="l">
                <a:defRPr sz="1650">
                  <a:solidFill>
                    <a:srgbClr val="FFFFFF"/>
                  </a:solidFill>
                  <a:latin typeface="Helvetica"/>
                  <a:ea typeface="Helvetica"/>
                  <a:cs typeface="Helvetica"/>
                  <a:sym typeface="Helvetica"/>
                </a:defRPr>
              </a:lvl1pPr>
            </a:lstStyle>
            <a:p>
              <a:r>
                <a:rPr dirty="0">
                  <a:latin typeface="Gotham Book" charset="0"/>
                  <a:ea typeface="Gotham Book" charset="0"/>
                  <a:cs typeface="Gotham Book" charset="0"/>
                </a:rPr>
                <a:t>©201</a:t>
              </a:r>
              <a:r>
                <a:rPr lang="en-US" dirty="0">
                  <a:latin typeface="Gotham Book" charset="0"/>
                  <a:ea typeface="Gotham Book" charset="0"/>
                  <a:cs typeface="Gotham Book" charset="0"/>
                </a:rPr>
                <a:t>9</a:t>
              </a:r>
              <a:endParaRPr dirty="0">
                <a:latin typeface="Gotham Book" charset="0"/>
                <a:ea typeface="Gotham Book" charset="0"/>
                <a:cs typeface="Gotham Book" charset="0"/>
              </a:endParaRPr>
            </a:p>
          </p:txBody>
        </p:sp>
        <p:pic>
          <p:nvPicPr>
            <p:cNvPr id="34" name="pasted-image.pdf"/>
            <p:cNvPicPr>
              <a:picLocks noChangeAspect="1"/>
            </p:cNvPicPr>
            <p:nvPr/>
          </p:nvPicPr>
          <p:blipFill>
            <a:blip r:embed="rId2"/>
            <a:stretch>
              <a:fillRect/>
            </a:stretch>
          </p:blipFill>
          <p:spPr>
            <a:xfrm>
              <a:off x="1037231" y="0"/>
              <a:ext cx="679777" cy="619169"/>
            </a:xfrm>
            <a:prstGeom prst="rect">
              <a:avLst/>
            </a:prstGeom>
            <a:ln w="12700" cap="flat">
              <a:noFill/>
              <a:miter lim="400000"/>
            </a:ln>
            <a:effectLst/>
          </p:spPr>
        </p:pic>
      </p:grpSp>
      <p:sp>
        <p:nvSpPr>
          <p:cNvPr id="36" name="Shape 36"/>
          <p:cNvSpPr/>
          <p:nvPr/>
        </p:nvSpPr>
        <p:spPr>
          <a:xfrm>
            <a:off x="2209228" y="12938017"/>
            <a:ext cx="1774525" cy="3565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650" b="1">
                <a:solidFill>
                  <a:srgbClr val="FFFFFF"/>
                </a:solidFill>
              </a:defRPr>
            </a:lvl1pPr>
          </a:lstStyle>
          <a:p>
            <a:pPr>
              <a:defRPr b="0"/>
            </a:pPr>
            <a:r>
              <a:rPr b="1" dirty="0">
                <a:latin typeface="Gotham Book" charset="0"/>
                <a:ea typeface="Gotham Book" charset="0"/>
                <a:cs typeface="Gotham Book" charset="0"/>
              </a:rPr>
              <a:t>CONFIDENTIAL</a:t>
            </a:r>
          </a:p>
        </p:txBody>
      </p:sp>
      <p:sp>
        <p:nvSpPr>
          <p:cNvPr id="6"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bg1"/>
                </a:solidFill>
              </a:defRPr>
            </a:lvl1pPr>
          </a:lstStyle>
          <a:p>
            <a:fld id="{925678A3-FD44-6144-9DA1-59A5AB5AEACF}" type="slidenum">
              <a:rPr lang="en-US" smtClean="0"/>
              <a:pPr/>
              <a:t>‹#›</a:t>
            </a:fld>
            <a:endParaRPr lang="en-US" dirty="0"/>
          </a:p>
        </p:txBody>
      </p:sp>
    </p:spTree>
    <p:extLst>
      <p:ext uri="{BB962C8B-B14F-4D97-AF65-F5344CB8AC3E}">
        <p14:creationId xmlns:p14="http://schemas.microsoft.com/office/powerpoint/2010/main" val="33983755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tx1">
                    <a:tint val="75000"/>
                  </a:schemeClr>
                </a:solidFill>
                <a:latin typeface="Gotham Book" charset="0"/>
                <a:ea typeface="Gotham Book" charset="0"/>
                <a:cs typeface="Gotham Book" charset="0"/>
              </a:defRPr>
            </a:lvl1pPr>
          </a:lstStyle>
          <a:p>
            <a:fld id="{925678A3-FD44-6144-9DA1-59A5AB5AEACF}" type="slidenum">
              <a:rPr lang="en-US" smtClean="0"/>
              <a:pPr/>
              <a:t>‹#›</a:t>
            </a:fld>
            <a:endParaRPr lang="en-US" dirty="0"/>
          </a:p>
        </p:txBody>
      </p:sp>
    </p:spTree>
    <p:extLst>
      <p:ext uri="{BB962C8B-B14F-4D97-AF65-F5344CB8AC3E}">
        <p14:creationId xmlns:p14="http://schemas.microsoft.com/office/powerpoint/2010/main" val="136642507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Lst>
  <p:transition spd="med"/>
  <p:txStyles>
    <p:title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22762029" y="12540343"/>
            <a:ext cx="1121228" cy="804635"/>
          </a:xfrm>
          <a:prstGeom prst="rect">
            <a:avLst/>
          </a:prstGeom>
        </p:spPr>
        <p:txBody>
          <a:bodyPr vert="horz" lIns="91440" tIns="45720" rIns="91440" bIns="45720" rtlCol="0" anchor="ctr"/>
          <a:lstStyle>
            <a:lvl1pPr algn="r">
              <a:defRPr sz="2000">
                <a:solidFill>
                  <a:schemeClr val="tx1">
                    <a:tint val="75000"/>
                  </a:schemeClr>
                </a:solidFill>
                <a:latin typeface="Gotham Book" charset="0"/>
                <a:ea typeface="Gotham Book" charset="0"/>
                <a:cs typeface="Gotham Book" charset="0"/>
              </a:defRPr>
            </a:lvl1pPr>
          </a:lstStyle>
          <a:p>
            <a:fld id="{925678A3-FD44-6144-9DA1-59A5AB5AEACF}" type="slidenum">
              <a:rPr lang="en-US" smtClean="0"/>
              <a:pPr/>
              <a:t>‹#›</a:t>
            </a:fld>
            <a:endParaRPr lang="en-US" dirty="0"/>
          </a:p>
        </p:txBody>
      </p:sp>
    </p:spTree>
    <p:extLst>
      <p:ext uri="{BB962C8B-B14F-4D97-AF65-F5344CB8AC3E}">
        <p14:creationId xmlns:p14="http://schemas.microsoft.com/office/powerpoint/2010/main" val="50634839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Lst>
  <p:transition spd="med"/>
  <p:txStyles>
    <p:title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rev1ventures.com/blog/tips-from-a-startup-pro-avoid-making-costly-hiring-mistakes/" TargetMode="External"/><Relationship Id="rId3" Type="http://schemas.openxmlformats.org/officeDocument/2006/relationships/hyperlink" Target="https://www.rev1ventures.com/blog/tips-to-identifying-attracting-and-hiring-the-best-candidates/" TargetMode="External"/><Relationship Id="rId7" Type="http://schemas.openxmlformats.org/officeDocument/2006/relationships/hyperlink" Target="https://www.rev1ventures.com/blog/how-build-high-growth-sales-tea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rev1ventures.com/blog/build-right-team-first-time/" TargetMode="External"/><Relationship Id="rId5" Type="http://schemas.openxmlformats.org/officeDocument/2006/relationships/hyperlink" Target="https://www.rev1ventures.com/blog/ask-an-entrepreneur-what-are-your-best-tips-for-successfully-hiring-the-right-people/" TargetMode="External"/><Relationship Id="rId4" Type="http://schemas.openxmlformats.org/officeDocument/2006/relationships/hyperlink" Target="https://www.rev1ventures.com/blog/meeting-challenge-finding-attracting-hiring-best-tal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ev1ventures.com/blog/create-high-growth-hiring-plan-startup-success/" TargetMode="External"/><Relationship Id="rId7" Type="http://schemas.openxmlformats.org/officeDocument/2006/relationships/hyperlink" Target="https://www.rev1ventures.com/blog/5-ways-to-create-an-interview-process-that-leads-to-terrific-talent/"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www.rev1ventures.com/blog/tool-37-sample-interview-questions-to-discover-values-skills-goals/" TargetMode="External"/><Relationship Id="rId5" Type="http://schemas.openxmlformats.org/officeDocument/2006/relationships/hyperlink" Target="https://www.rev1ventures.com/blog/tool-craft-compelling-job-description/" TargetMode="External"/><Relationship Id="rId4" Type="http://schemas.openxmlformats.org/officeDocument/2006/relationships/hyperlink" Target="https://www.rev1ventures.com/blog/how-to-create-a-high-growth-hiring-plan-for-startup-success-part-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2">
            <a:extLst>
              <a:ext uri="{FF2B5EF4-FFF2-40B4-BE49-F238E27FC236}">
                <a16:creationId xmlns:a16="http://schemas.microsoft.com/office/drawing/2014/main" id="{482D6E28-4FD6-C543-AB1F-93489EDFA7EA}"/>
              </a:ext>
            </a:extLst>
          </p:cNvPr>
          <p:cNvSpPr/>
          <p:nvPr/>
        </p:nvSpPr>
        <p:spPr>
          <a:xfrm>
            <a:off x="1210795" y="914128"/>
            <a:ext cx="22572010" cy="145680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8800" dirty="0">
                <a:solidFill>
                  <a:srgbClr val="2C4BA0"/>
                </a:solidFill>
              </a:rPr>
              <a:t>Interview Evaluation Scorecard</a:t>
            </a:r>
            <a:endParaRPr sz="8800" dirty="0">
              <a:solidFill>
                <a:srgbClr val="2C4BA0"/>
              </a:solidFill>
            </a:endParaRPr>
          </a:p>
        </p:txBody>
      </p:sp>
      <p:sp>
        <p:nvSpPr>
          <p:cNvPr id="3" name="Rectangle 2">
            <a:extLst>
              <a:ext uri="{FF2B5EF4-FFF2-40B4-BE49-F238E27FC236}">
                <a16:creationId xmlns:a16="http://schemas.microsoft.com/office/drawing/2014/main" id="{327FD7D3-0410-3C48-A50F-D54A98C7F4F8}"/>
              </a:ext>
            </a:extLst>
          </p:cNvPr>
          <p:cNvSpPr/>
          <p:nvPr/>
        </p:nvSpPr>
        <p:spPr>
          <a:xfrm>
            <a:off x="1210796" y="3217192"/>
            <a:ext cx="22037132" cy="3046988"/>
          </a:xfrm>
          <a:prstGeom prst="rect">
            <a:avLst/>
          </a:prstGeom>
        </p:spPr>
        <p:txBody>
          <a:bodyPr wrap="square">
            <a:spAutoFit/>
          </a:bodyPr>
          <a:lstStyle/>
          <a:p>
            <a:pPr algn="l"/>
            <a:r>
              <a:rPr lang="en-US" sz="4800" dirty="0">
                <a:solidFill>
                  <a:srgbClr val="000000"/>
                </a:solidFill>
                <a:latin typeface="Gotham Book" pitchFamily="2" charset="0"/>
                <a:cs typeface="Gotham Book" pitchFamily="2" charset="0"/>
              </a:rPr>
              <a:t>The Interview Evaluation Scorecard will be completed by every interviewer for every candidate. This comprehensive tool offers guidelines, tips, and templates to help create efficient hiring processes that produce great candidates.</a:t>
            </a:r>
          </a:p>
        </p:txBody>
      </p:sp>
    </p:spTree>
    <p:extLst>
      <p:ext uri="{BB962C8B-B14F-4D97-AF65-F5344CB8AC3E}">
        <p14:creationId xmlns:p14="http://schemas.microsoft.com/office/powerpoint/2010/main" val="229620344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p:cNvSpPr>
          <p:nvPr>
            <p:ph type="body" idx="4294967295"/>
          </p:nvPr>
        </p:nvSpPr>
        <p:spPr>
          <a:xfrm>
            <a:off x="0" y="3589338"/>
            <a:ext cx="18634075" cy="9096375"/>
          </a:xfrm>
          <a:prstGeom prst="rect">
            <a:avLst/>
          </a:prstGeom>
        </p:spPr>
        <p:txBody>
          <a:bodyPr/>
          <a:lstStyle/>
          <a:p>
            <a:pPr>
              <a:defRPr sz="4600"/>
            </a:pPr>
            <a:endParaRPr lang="en-US" sz="2800" dirty="0"/>
          </a:p>
          <a:p>
            <a:pPr marL="928076" indent="-928076">
              <a:defRPr sz="4600"/>
            </a:pPr>
            <a:endParaRPr sz="2800" dirty="0"/>
          </a:p>
        </p:txBody>
      </p:sp>
      <p:graphicFrame>
        <p:nvGraphicFramePr>
          <p:cNvPr id="2" name="Table 1"/>
          <p:cNvGraphicFramePr>
            <a:graphicFrameLocks noGrp="1"/>
          </p:cNvGraphicFramePr>
          <p:nvPr>
            <p:extLst>
              <p:ext uri="{D42A27DB-BD31-4B8C-83A1-F6EECF244321}">
                <p14:modId xmlns:p14="http://schemas.microsoft.com/office/powerpoint/2010/main" val="1087287656"/>
              </p:ext>
            </p:extLst>
          </p:nvPr>
        </p:nvGraphicFramePr>
        <p:xfrm>
          <a:off x="1239654" y="4973968"/>
          <a:ext cx="21066895" cy="7392248"/>
        </p:xfrm>
        <a:graphic>
          <a:graphicData uri="http://schemas.openxmlformats.org/drawingml/2006/table">
            <a:tbl>
              <a:tblPr firstRow="1" bandRow="1">
                <a:tableStyleId>{5940675A-B579-460E-94D1-54222C63F5DA}</a:tableStyleId>
              </a:tblPr>
              <a:tblGrid>
                <a:gridCol w="4213379">
                  <a:extLst>
                    <a:ext uri="{9D8B030D-6E8A-4147-A177-3AD203B41FA5}">
                      <a16:colId xmlns:a16="http://schemas.microsoft.com/office/drawing/2014/main" val="20000"/>
                    </a:ext>
                  </a:extLst>
                </a:gridCol>
                <a:gridCol w="4213379">
                  <a:extLst>
                    <a:ext uri="{9D8B030D-6E8A-4147-A177-3AD203B41FA5}">
                      <a16:colId xmlns:a16="http://schemas.microsoft.com/office/drawing/2014/main" val="20001"/>
                    </a:ext>
                  </a:extLst>
                </a:gridCol>
                <a:gridCol w="4213379">
                  <a:extLst>
                    <a:ext uri="{9D8B030D-6E8A-4147-A177-3AD203B41FA5}">
                      <a16:colId xmlns:a16="http://schemas.microsoft.com/office/drawing/2014/main" val="20002"/>
                    </a:ext>
                  </a:extLst>
                </a:gridCol>
                <a:gridCol w="4213379">
                  <a:extLst>
                    <a:ext uri="{9D8B030D-6E8A-4147-A177-3AD203B41FA5}">
                      <a16:colId xmlns:a16="http://schemas.microsoft.com/office/drawing/2014/main" val="20003"/>
                    </a:ext>
                  </a:extLst>
                </a:gridCol>
                <a:gridCol w="4213379">
                  <a:extLst>
                    <a:ext uri="{9D8B030D-6E8A-4147-A177-3AD203B41FA5}">
                      <a16:colId xmlns:a16="http://schemas.microsoft.com/office/drawing/2014/main" val="20004"/>
                    </a:ext>
                  </a:extLst>
                </a:gridCol>
              </a:tblGrid>
              <a:tr h="1718696">
                <a:tc>
                  <a:txBody>
                    <a:bodyPr/>
                    <a:lstStyle/>
                    <a:p>
                      <a:r>
                        <a:rPr lang="en-US" sz="2800" b="1" dirty="0">
                          <a:solidFill>
                            <a:srgbClr val="2C4BA0"/>
                          </a:solidFill>
                        </a:rPr>
                        <a:t>Candidate</a:t>
                      </a:r>
                      <a:r>
                        <a:rPr lang="en-US" sz="2800" b="1" baseline="0" dirty="0">
                          <a:solidFill>
                            <a:srgbClr val="2C4BA0"/>
                          </a:solidFill>
                        </a:rPr>
                        <a:t> Name</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Track</a:t>
                      </a:r>
                      <a:r>
                        <a:rPr lang="en-US" sz="2800" b="1" baseline="0" dirty="0">
                          <a:solidFill>
                            <a:srgbClr val="2C4BA0"/>
                          </a:solidFill>
                        </a:rPr>
                        <a:t> Record of Success in Software Sales</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Strategic Relationship Building</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Communication</a:t>
                      </a:r>
                      <a:r>
                        <a:rPr lang="en-US" sz="2800" b="1" baseline="0" dirty="0">
                          <a:solidFill>
                            <a:srgbClr val="2C4BA0"/>
                          </a:solidFill>
                        </a:rPr>
                        <a:t> Skills</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Prospect Research and Organization</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0"/>
                  </a:ext>
                </a:extLst>
              </a:tr>
              <a:tr h="1418388">
                <a:tc>
                  <a:txBody>
                    <a:bodyPr/>
                    <a:lstStyle/>
                    <a:p>
                      <a:r>
                        <a:rPr lang="en-US" dirty="0">
                          <a:solidFill>
                            <a:srgbClr val="2C4BA0"/>
                          </a:solidFill>
                        </a:rPr>
                        <a:t>Candidate A</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1"/>
                  </a:ext>
                </a:extLst>
              </a:tr>
              <a:tr h="1418388">
                <a:tc>
                  <a:txBody>
                    <a:bodyPr/>
                    <a:lstStyle/>
                    <a:p>
                      <a:r>
                        <a:rPr lang="en-US" dirty="0">
                          <a:solidFill>
                            <a:srgbClr val="2C4BA0"/>
                          </a:solidFill>
                        </a:rPr>
                        <a:t>Candidate B</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2"/>
                  </a:ext>
                </a:extLst>
              </a:tr>
              <a:tr h="1418388">
                <a:tc>
                  <a:txBody>
                    <a:bodyPr/>
                    <a:lstStyle/>
                    <a:p>
                      <a:r>
                        <a:rPr lang="en-US" dirty="0">
                          <a:solidFill>
                            <a:srgbClr val="2C4BA0"/>
                          </a:solidFill>
                        </a:rPr>
                        <a:t>Candidate C</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3"/>
                  </a:ext>
                </a:extLst>
              </a:tr>
              <a:tr h="1418388">
                <a:tc>
                  <a:txBody>
                    <a:bodyPr/>
                    <a:lstStyle/>
                    <a:p>
                      <a:r>
                        <a:rPr lang="en-US" dirty="0">
                          <a:solidFill>
                            <a:srgbClr val="2C4BA0"/>
                          </a:solidFill>
                        </a:rPr>
                        <a:t>Candidate D</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Rectangle 2"/>
          <p:cNvSpPr/>
          <p:nvPr/>
        </p:nvSpPr>
        <p:spPr>
          <a:xfrm>
            <a:off x="1239654" y="3133086"/>
            <a:ext cx="21066895" cy="1384995"/>
          </a:xfrm>
          <a:prstGeom prst="rect">
            <a:avLst/>
          </a:prstGeom>
        </p:spPr>
        <p:txBody>
          <a:bodyPr wrap="square">
            <a:spAutoFit/>
          </a:bodyPr>
          <a:lstStyle/>
          <a:p>
            <a:pPr algn="l">
              <a:defRPr sz="4600"/>
            </a:pPr>
            <a:r>
              <a:rPr lang="en-US" sz="2800" i="1" dirty="0">
                <a:solidFill>
                  <a:srgbClr val="000000"/>
                </a:solidFill>
                <a:latin typeface="Gotham Book" charset="0"/>
                <a:ea typeface="Gotham Book" charset="0"/>
                <a:cs typeface="Gotham Book" charset="0"/>
              </a:rPr>
              <a:t>Quantitative Assessment </a:t>
            </a:r>
            <a:r>
              <a:rPr lang="mr-IN" sz="2800" i="1" dirty="0">
                <a:solidFill>
                  <a:srgbClr val="000000"/>
                </a:solidFill>
                <a:latin typeface="Gotham Book" charset="0"/>
                <a:ea typeface="Gotham Book" charset="0"/>
                <a:cs typeface="Gotham Book" charset="0"/>
              </a:rPr>
              <a:t>–</a:t>
            </a:r>
            <a:r>
              <a:rPr lang="en-US" sz="2800" i="1" dirty="0">
                <a:solidFill>
                  <a:srgbClr val="000000"/>
                </a:solidFill>
                <a:latin typeface="Gotham Book" charset="0"/>
                <a:ea typeface="Gotham Book" charset="0"/>
                <a:cs typeface="Gotham Book" charset="0"/>
              </a:rPr>
              <a:t> Rank each candidate as exceeds (2), meets (1), or does not meet (0) expectations in each area. Align the areas of evaluation to major responsibilities within the role description. </a:t>
            </a:r>
            <a:r>
              <a:rPr lang="en-US" sz="2800" dirty="0">
                <a:solidFill>
                  <a:srgbClr val="000000"/>
                </a:solidFill>
                <a:latin typeface="Gotham Book" charset="0"/>
                <a:ea typeface="Gotham Book" charset="0"/>
                <a:cs typeface="Gotham Book" charset="0"/>
              </a:rPr>
              <a:t>(This form may be completed and saved online or printed out and completed by hand.)</a:t>
            </a:r>
            <a:endParaRPr lang="en-US" sz="2800" i="1" dirty="0">
              <a:solidFill>
                <a:srgbClr val="000000"/>
              </a:solidFill>
              <a:latin typeface="Gotham Book" charset="0"/>
              <a:ea typeface="Gotham Book" charset="0"/>
              <a:cs typeface="Gotham Book" charset="0"/>
            </a:endParaRPr>
          </a:p>
        </p:txBody>
      </p:sp>
      <p:sp>
        <p:nvSpPr>
          <p:cNvPr id="6" name="Rectangle 5"/>
          <p:cNvSpPr/>
          <p:nvPr/>
        </p:nvSpPr>
        <p:spPr>
          <a:xfrm>
            <a:off x="1239654" y="2232843"/>
            <a:ext cx="18406001" cy="646331"/>
          </a:xfrm>
          <a:prstGeom prst="rect">
            <a:avLst/>
          </a:prstGeom>
        </p:spPr>
        <p:txBody>
          <a:bodyPr wrap="none">
            <a:spAutoFit/>
          </a:bodyPr>
          <a:lstStyle/>
          <a:p>
            <a:pPr algn="l">
              <a:defRPr sz="4600"/>
            </a:pPr>
            <a:r>
              <a:rPr lang="en-US" sz="3600" b="1" dirty="0">
                <a:solidFill>
                  <a:srgbClr val="000000"/>
                </a:solidFill>
                <a:latin typeface="Gotham Book" charset="0"/>
                <a:ea typeface="Gotham Book" charset="0"/>
                <a:cs typeface="Gotham Book" charset="0"/>
              </a:rPr>
              <a:t>Sample Position: Business Development Representative – software company</a:t>
            </a:r>
          </a:p>
        </p:txBody>
      </p:sp>
      <p:sp>
        <p:nvSpPr>
          <p:cNvPr id="7" name="Shape 535">
            <a:extLst>
              <a:ext uri="{FF2B5EF4-FFF2-40B4-BE49-F238E27FC236}">
                <a16:creationId xmlns:a16="http://schemas.microsoft.com/office/drawing/2014/main" id="{20DF9830-9B45-E040-81F5-DCB50E91E106}"/>
              </a:ext>
            </a:extLst>
          </p:cNvPr>
          <p:cNvSpPr txBox="1">
            <a:spLocks/>
          </p:cNvSpPr>
          <p:nvPr/>
        </p:nvSpPr>
        <p:spPr>
          <a:xfrm>
            <a:off x="967877" y="1074068"/>
            <a:ext cx="22671467" cy="904863"/>
          </a:xfrm>
          <a:prstGeom prst="rect">
            <a:avLst/>
          </a:prstGeom>
        </p:spPr>
        <p:txBody>
          <a:bodyPr anchor="t">
            <a:spAutoFit/>
          </a:bodyPr>
          <a:lstStyle>
            <a:lvl1pPr marL="635000" marR="0" indent="-635000" algn="l" defTabSz="825500" rtl="0" eaLnBrk="1" latinLnBrk="0" hangingPunct="1">
              <a:lnSpc>
                <a:spcPct val="100000"/>
              </a:lnSpc>
              <a:spcBef>
                <a:spcPts val="5900"/>
              </a:spcBef>
              <a:spcAft>
                <a:spcPts val="0"/>
              </a:spcAft>
              <a:buClrTx/>
              <a:buSzPct val="75000"/>
              <a:buFontTx/>
              <a:buChar char="•"/>
              <a:tabLst/>
              <a:defRPr sz="5200" b="1" i="0" u="none" strike="noStrike" cap="none" spc="0" baseline="0">
                <a:ln>
                  <a:noFill/>
                </a:ln>
                <a:solidFill>
                  <a:srgbClr val="000000"/>
                </a:solidFill>
                <a:uFillTx/>
                <a:latin typeface="Gotham Bold" pitchFamily="2" charset="0"/>
                <a:ea typeface="+mn-ea"/>
                <a:cs typeface="Gotham Bold" pitchFamily="2" charset="0"/>
                <a:sym typeface="Helvetica Light"/>
              </a:defRPr>
            </a:lvl1pPr>
            <a:lvl2pPr marL="127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a:lstStyle>
          <a:p>
            <a:pPr marL="0" indent="0">
              <a:lnSpc>
                <a:spcPct val="80000"/>
              </a:lnSpc>
              <a:spcBef>
                <a:spcPts val="0"/>
              </a:spcBef>
              <a:buSzTx/>
              <a:buNone/>
              <a:defRPr sz="6700" b="1">
                <a:solidFill>
                  <a:srgbClr val="797979"/>
                </a:solidFill>
                <a:latin typeface="Gotham"/>
                <a:ea typeface="Gotham"/>
                <a:cs typeface="Gotham"/>
                <a:sym typeface="Gotham"/>
              </a:defRPr>
            </a:pPr>
            <a:r>
              <a:rPr lang="en-US" sz="6600" dirty="0">
                <a:solidFill>
                  <a:srgbClr val="2C4BA0"/>
                </a:solidFill>
                <a:latin typeface="Gotham"/>
                <a:ea typeface="Gotham"/>
                <a:cs typeface="Gotham"/>
                <a:sym typeface="Gotham"/>
              </a:rPr>
              <a:t>Evaluation Scorecard Example - </a:t>
            </a:r>
            <a:r>
              <a:rPr lang="en-US" sz="4800" dirty="0">
                <a:solidFill>
                  <a:srgbClr val="2C4BA0"/>
                </a:solidFill>
                <a:latin typeface="Gotham"/>
                <a:ea typeface="Gotham"/>
                <a:cs typeface="Gotham"/>
                <a:sym typeface="Gotham"/>
              </a:rPr>
              <a:t>Quantitative Assessment </a:t>
            </a:r>
          </a:p>
        </p:txBody>
      </p:sp>
    </p:spTree>
    <p:extLst>
      <p:ext uri="{BB962C8B-B14F-4D97-AF65-F5344CB8AC3E}">
        <p14:creationId xmlns:p14="http://schemas.microsoft.com/office/powerpoint/2010/main" val="161329768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p:cNvSpPr>
          <p:nvPr>
            <p:ph type="body" idx="4294967295"/>
          </p:nvPr>
        </p:nvSpPr>
        <p:spPr>
          <a:xfrm>
            <a:off x="0" y="3589338"/>
            <a:ext cx="18634075" cy="9096375"/>
          </a:xfrm>
          <a:prstGeom prst="rect">
            <a:avLst/>
          </a:prstGeom>
        </p:spPr>
        <p:txBody>
          <a:bodyPr/>
          <a:lstStyle/>
          <a:p>
            <a:pPr>
              <a:defRPr sz="4600"/>
            </a:pPr>
            <a:endParaRPr lang="en-US" sz="2800" dirty="0"/>
          </a:p>
          <a:p>
            <a:pPr marL="928076" indent="-928076">
              <a:defRPr sz="4600"/>
            </a:pPr>
            <a:endParaRPr sz="2800" dirty="0"/>
          </a:p>
        </p:txBody>
      </p:sp>
      <p:graphicFrame>
        <p:nvGraphicFramePr>
          <p:cNvPr id="2" name="Table 1"/>
          <p:cNvGraphicFramePr>
            <a:graphicFrameLocks noGrp="1"/>
          </p:cNvGraphicFramePr>
          <p:nvPr>
            <p:extLst>
              <p:ext uri="{D42A27DB-BD31-4B8C-83A1-F6EECF244321}">
                <p14:modId xmlns:p14="http://schemas.microsoft.com/office/powerpoint/2010/main" val="3201593345"/>
              </p:ext>
            </p:extLst>
          </p:nvPr>
        </p:nvGraphicFramePr>
        <p:xfrm>
          <a:off x="1239654" y="4973968"/>
          <a:ext cx="21066895" cy="7392248"/>
        </p:xfrm>
        <a:graphic>
          <a:graphicData uri="http://schemas.openxmlformats.org/drawingml/2006/table">
            <a:tbl>
              <a:tblPr firstRow="1" bandRow="1">
                <a:tableStyleId>{5940675A-B579-460E-94D1-54222C63F5DA}</a:tableStyleId>
              </a:tblPr>
              <a:tblGrid>
                <a:gridCol w="4213379">
                  <a:extLst>
                    <a:ext uri="{9D8B030D-6E8A-4147-A177-3AD203B41FA5}">
                      <a16:colId xmlns:a16="http://schemas.microsoft.com/office/drawing/2014/main" val="20000"/>
                    </a:ext>
                  </a:extLst>
                </a:gridCol>
                <a:gridCol w="4213379">
                  <a:extLst>
                    <a:ext uri="{9D8B030D-6E8A-4147-A177-3AD203B41FA5}">
                      <a16:colId xmlns:a16="http://schemas.microsoft.com/office/drawing/2014/main" val="20001"/>
                    </a:ext>
                  </a:extLst>
                </a:gridCol>
                <a:gridCol w="4213379">
                  <a:extLst>
                    <a:ext uri="{9D8B030D-6E8A-4147-A177-3AD203B41FA5}">
                      <a16:colId xmlns:a16="http://schemas.microsoft.com/office/drawing/2014/main" val="20002"/>
                    </a:ext>
                  </a:extLst>
                </a:gridCol>
                <a:gridCol w="4213379">
                  <a:extLst>
                    <a:ext uri="{9D8B030D-6E8A-4147-A177-3AD203B41FA5}">
                      <a16:colId xmlns:a16="http://schemas.microsoft.com/office/drawing/2014/main" val="20003"/>
                    </a:ext>
                  </a:extLst>
                </a:gridCol>
                <a:gridCol w="4213379">
                  <a:extLst>
                    <a:ext uri="{9D8B030D-6E8A-4147-A177-3AD203B41FA5}">
                      <a16:colId xmlns:a16="http://schemas.microsoft.com/office/drawing/2014/main" val="20004"/>
                    </a:ext>
                  </a:extLst>
                </a:gridCol>
              </a:tblGrid>
              <a:tr h="1718696">
                <a:tc>
                  <a:txBody>
                    <a:bodyPr/>
                    <a:lstStyle/>
                    <a:p>
                      <a:r>
                        <a:rPr lang="en-US" sz="2800" b="1" dirty="0">
                          <a:solidFill>
                            <a:srgbClr val="2C4BA0"/>
                          </a:solidFill>
                        </a:rPr>
                        <a:t>Candidate</a:t>
                      </a:r>
                      <a:r>
                        <a:rPr lang="en-US" sz="2800" b="1" baseline="0" dirty="0">
                          <a:solidFill>
                            <a:srgbClr val="2C4BA0"/>
                          </a:solidFill>
                        </a:rPr>
                        <a:t> Name</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Sense of Urgency</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Resilience and Persistence</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Persuasive</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Coachable and Open</a:t>
                      </a:r>
                      <a:r>
                        <a:rPr lang="en-US" sz="2800" b="1" baseline="0" dirty="0">
                          <a:solidFill>
                            <a:srgbClr val="2C4BA0"/>
                          </a:solidFill>
                        </a:rPr>
                        <a:t> to Guidance</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0"/>
                  </a:ext>
                </a:extLst>
              </a:tr>
              <a:tr h="1418388">
                <a:tc>
                  <a:txBody>
                    <a:bodyPr/>
                    <a:lstStyle/>
                    <a:p>
                      <a:r>
                        <a:rPr lang="en-US" dirty="0">
                          <a:solidFill>
                            <a:srgbClr val="2C4BA0"/>
                          </a:solidFill>
                        </a:rPr>
                        <a:t>Candidate A</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1"/>
                  </a:ext>
                </a:extLst>
              </a:tr>
              <a:tr h="1418388">
                <a:tc>
                  <a:txBody>
                    <a:bodyPr/>
                    <a:lstStyle/>
                    <a:p>
                      <a:r>
                        <a:rPr lang="en-US" dirty="0">
                          <a:solidFill>
                            <a:srgbClr val="2C4BA0"/>
                          </a:solidFill>
                        </a:rPr>
                        <a:t>Candidate B</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2"/>
                  </a:ext>
                </a:extLst>
              </a:tr>
              <a:tr h="1418388">
                <a:tc>
                  <a:txBody>
                    <a:bodyPr/>
                    <a:lstStyle/>
                    <a:p>
                      <a:r>
                        <a:rPr lang="en-US" dirty="0">
                          <a:solidFill>
                            <a:srgbClr val="2C4BA0"/>
                          </a:solidFill>
                        </a:rPr>
                        <a:t>Candidate C</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2</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3"/>
                  </a:ext>
                </a:extLst>
              </a:tr>
              <a:tr h="1418388">
                <a:tc>
                  <a:txBody>
                    <a:bodyPr/>
                    <a:lstStyle/>
                    <a:p>
                      <a:r>
                        <a:rPr lang="en-US" dirty="0">
                          <a:solidFill>
                            <a:srgbClr val="2C4BA0"/>
                          </a:solidFill>
                        </a:rPr>
                        <a:t>Candidate D</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1</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dirty="0">
                          <a:solidFill>
                            <a:srgbClr val="000000"/>
                          </a:solidFill>
                        </a:rPr>
                        <a:t>0</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Rectangle 2"/>
          <p:cNvSpPr/>
          <p:nvPr/>
        </p:nvSpPr>
        <p:spPr>
          <a:xfrm>
            <a:off x="1239654" y="3133086"/>
            <a:ext cx="21066895" cy="1384995"/>
          </a:xfrm>
          <a:prstGeom prst="rect">
            <a:avLst/>
          </a:prstGeom>
        </p:spPr>
        <p:txBody>
          <a:bodyPr wrap="square">
            <a:spAutoFit/>
          </a:bodyPr>
          <a:lstStyle/>
          <a:p>
            <a:pPr algn="l">
              <a:defRPr sz="4600"/>
            </a:pPr>
            <a:r>
              <a:rPr lang="en-US" sz="2800" i="1" dirty="0">
                <a:solidFill>
                  <a:srgbClr val="000000"/>
                </a:solidFill>
                <a:latin typeface="Gotham Book" charset="0"/>
                <a:ea typeface="Gotham Book" charset="0"/>
                <a:cs typeface="Gotham Book" charset="0"/>
              </a:rPr>
              <a:t>Qualitative Assessment </a:t>
            </a:r>
            <a:r>
              <a:rPr lang="mr-IN" sz="2800" i="1" dirty="0">
                <a:solidFill>
                  <a:srgbClr val="000000"/>
                </a:solidFill>
                <a:latin typeface="Gotham Book" charset="0"/>
                <a:ea typeface="Gotham Book" charset="0"/>
                <a:cs typeface="Gotham Book" charset="0"/>
              </a:rPr>
              <a:t>–</a:t>
            </a:r>
            <a:r>
              <a:rPr lang="en-US" sz="2800" i="1" dirty="0">
                <a:solidFill>
                  <a:srgbClr val="000000"/>
                </a:solidFill>
                <a:latin typeface="Gotham Book" charset="0"/>
                <a:ea typeface="Gotham Book" charset="0"/>
                <a:cs typeface="Gotham Book" charset="0"/>
              </a:rPr>
              <a:t> Rank each candidate as exceeds (2), meets (1), or does not meet (0) expectations in each area. Align the areas of evaluation to your company’s values/culture statement. </a:t>
            </a:r>
            <a:r>
              <a:rPr lang="en-US" sz="2800" dirty="0">
                <a:solidFill>
                  <a:srgbClr val="000000"/>
                </a:solidFill>
                <a:latin typeface="Gotham Book" charset="0"/>
                <a:ea typeface="Gotham Book" charset="0"/>
                <a:cs typeface="Gotham Book" charset="0"/>
              </a:rPr>
              <a:t>(This form may be completed and saved online or printed out and completed by hand.)</a:t>
            </a:r>
            <a:endParaRPr lang="en-US" sz="2800" i="1" dirty="0">
              <a:solidFill>
                <a:srgbClr val="000000"/>
              </a:solidFill>
              <a:latin typeface="Gotham Book" charset="0"/>
              <a:ea typeface="Gotham Book" charset="0"/>
              <a:cs typeface="Gotham Book" charset="0"/>
            </a:endParaRPr>
          </a:p>
        </p:txBody>
      </p:sp>
      <p:sp>
        <p:nvSpPr>
          <p:cNvPr id="6" name="Rectangle 5"/>
          <p:cNvSpPr/>
          <p:nvPr/>
        </p:nvSpPr>
        <p:spPr>
          <a:xfrm>
            <a:off x="1239654" y="2232843"/>
            <a:ext cx="13430280" cy="646331"/>
          </a:xfrm>
          <a:prstGeom prst="rect">
            <a:avLst/>
          </a:prstGeom>
        </p:spPr>
        <p:txBody>
          <a:bodyPr wrap="none">
            <a:spAutoFit/>
          </a:bodyPr>
          <a:lstStyle/>
          <a:p>
            <a:pPr>
              <a:defRPr sz="4600"/>
            </a:pPr>
            <a:r>
              <a:rPr lang="en-US" sz="3600" b="1" dirty="0">
                <a:solidFill>
                  <a:srgbClr val="000000"/>
                </a:solidFill>
                <a:latin typeface="Gotham Book" charset="0"/>
                <a:ea typeface="Gotham Book" charset="0"/>
                <a:cs typeface="Gotham Book" charset="0"/>
              </a:rPr>
              <a:t>Sample Position: Business Development Representative</a:t>
            </a:r>
          </a:p>
        </p:txBody>
      </p:sp>
      <p:sp>
        <p:nvSpPr>
          <p:cNvPr id="9" name="Shape 535">
            <a:extLst>
              <a:ext uri="{FF2B5EF4-FFF2-40B4-BE49-F238E27FC236}">
                <a16:creationId xmlns:a16="http://schemas.microsoft.com/office/drawing/2014/main" id="{0067FAA6-6AE7-B048-A029-FD6F9C5AC1AD}"/>
              </a:ext>
            </a:extLst>
          </p:cNvPr>
          <p:cNvSpPr txBox="1">
            <a:spLocks/>
          </p:cNvSpPr>
          <p:nvPr/>
        </p:nvSpPr>
        <p:spPr>
          <a:xfrm>
            <a:off x="967877" y="1074068"/>
            <a:ext cx="22671467" cy="904863"/>
          </a:xfrm>
          <a:prstGeom prst="rect">
            <a:avLst/>
          </a:prstGeom>
        </p:spPr>
        <p:txBody>
          <a:bodyPr anchor="t">
            <a:spAutoFit/>
          </a:bodyPr>
          <a:lstStyle>
            <a:lvl1pPr marL="635000" marR="0" indent="-635000" algn="l" defTabSz="825500" rtl="0" eaLnBrk="1" latinLnBrk="0" hangingPunct="1">
              <a:lnSpc>
                <a:spcPct val="100000"/>
              </a:lnSpc>
              <a:spcBef>
                <a:spcPts val="5900"/>
              </a:spcBef>
              <a:spcAft>
                <a:spcPts val="0"/>
              </a:spcAft>
              <a:buClrTx/>
              <a:buSzPct val="75000"/>
              <a:buFontTx/>
              <a:buChar char="•"/>
              <a:tabLst/>
              <a:defRPr sz="5200" b="1" i="0" u="none" strike="noStrike" cap="none" spc="0" baseline="0">
                <a:ln>
                  <a:noFill/>
                </a:ln>
                <a:solidFill>
                  <a:srgbClr val="000000"/>
                </a:solidFill>
                <a:uFillTx/>
                <a:latin typeface="Gotham Bold" pitchFamily="2" charset="0"/>
                <a:ea typeface="+mn-ea"/>
                <a:cs typeface="Gotham Bold" pitchFamily="2" charset="0"/>
                <a:sym typeface="Helvetica Light"/>
              </a:defRPr>
            </a:lvl1pPr>
            <a:lvl2pPr marL="127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a:lstStyle>
          <a:p>
            <a:pPr marL="0" indent="0">
              <a:lnSpc>
                <a:spcPct val="80000"/>
              </a:lnSpc>
              <a:spcBef>
                <a:spcPts val="0"/>
              </a:spcBef>
              <a:buSzTx/>
              <a:buNone/>
              <a:defRPr sz="6700" b="1">
                <a:solidFill>
                  <a:srgbClr val="797979"/>
                </a:solidFill>
                <a:latin typeface="Gotham"/>
                <a:ea typeface="Gotham"/>
                <a:cs typeface="Gotham"/>
                <a:sym typeface="Gotham"/>
              </a:defRPr>
            </a:pPr>
            <a:r>
              <a:rPr lang="en-US" sz="6600" dirty="0">
                <a:solidFill>
                  <a:srgbClr val="2C4BA0"/>
                </a:solidFill>
                <a:latin typeface="Gotham"/>
                <a:ea typeface="Gotham"/>
                <a:cs typeface="Gotham"/>
                <a:sym typeface="Gotham"/>
              </a:rPr>
              <a:t>Evaluation Scorecard Example - </a:t>
            </a:r>
            <a:r>
              <a:rPr lang="en-US" sz="4800" dirty="0">
                <a:solidFill>
                  <a:srgbClr val="2C4BA0"/>
                </a:solidFill>
                <a:latin typeface="Gotham"/>
                <a:ea typeface="Gotham"/>
                <a:cs typeface="Gotham"/>
                <a:sym typeface="Gotham"/>
              </a:rPr>
              <a:t>Qualitative Assessment</a:t>
            </a:r>
          </a:p>
        </p:txBody>
      </p:sp>
    </p:spTree>
    <p:extLst>
      <p:ext uri="{BB962C8B-B14F-4D97-AF65-F5344CB8AC3E}">
        <p14:creationId xmlns:p14="http://schemas.microsoft.com/office/powerpoint/2010/main" val="195290889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p:cNvSpPr>
          <p:nvPr>
            <p:ph type="body" idx="4294967295"/>
          </p:nvPr>
        </p:nvSpPr>
        <p:spPr>
          <a:xfrm>
            <a:off x="0" y="3589338"/>
            <a:ext cx="18634075" cy="9096375"/>
          </a:xfrm>
          <a:prstGeom prst="rect">
            <a:avLst/>
          </a:prstGeom>
        </p:spPr>
        <p:txBody>
          <a:bodyPr/>
          <a:lstStyle/>
          <a:p>
            <a:pPr>
              <a:defRPr sz="4600"/>
            </a:pPr>
            <a:endParaRPr lang="en-US" sz="2800" dirty="0"/>
          </a:p>
          <a:p>
            <a:pPr marL="928076" indent="-928076">
              <a:defRPr sz="4600"/>
            </a:pPr>
            <a:endParaRPr sz="2800" dirty="0"/>
          </a:p>
        </p:txBody>
      </p:sp>
      <p:graphicFrame>
        <p:nvGraphicFramePr>
          <p:cNvPr id="2" name="Table 1"/>
          <p:cNvGraphicFramePr>
            <a:graphicFrameLocks noGrp="1"/>
          </p:cNvGraphicFramePr>
          <p:nvPr>
            <p:extLst>
              <p:ext uri="{D42A27DB-BD31-4B8C-83A1-F6EECF244321}">
                <p14:modId xmlns:p14="http://schemas.microsoft.com/office/powerpoint/2010/main" val="1109030719"/>
              </p:ext>
            </p:extLst>
          </p:nvPr>
        </p:nvGraphicFramePr>
        <p:xfrm>
          <a:off x="1239654" y="4973968"/>
          <a:ext cx="21066895" cy="7392248"/>
        </p:xfrm>
        <a:graphic>
          <a:graphicData uri="http://schemas.openxmlformats.org/drawingml/2006/table">
            <a:tbl>
              <a:tblPr firstRow="1" bandRow="1">
                <a:tableStyleId>{5940675A-B579-460E-94D1-54222C63F5DA}</a:tableStyleId>
              </a:tblPr>
              <a:tblGrid>
                <a:gridCol w="4213379">
                  <a:extLst>
                    <a:ext uri="{9D8B030D-6E8A-4147-A177-3AD203B41FA5}">
                      <a16:colId xmlns:a16="http://schemas.microsoft.com/office/drawing/2014/main" val="20000"/>
                    </a:ext>
                  </a:extLst>
                </a:gridCol>
                <a:gridCol w="4213379">
                  <a:extLst>
                    <a:ext uri="{9D8B030D-6E8A-4147-A177-3AD203B41FA5}">
                      <a16:colId xmlns:a16="http://schemas.microsoft.com/office/drawing/2014/main" val="20001"/>
                    </a:ext>
                  </a:extLst>
                </a:gridCol>
                <a:gridCol w="4213379">
                  <a:extLst>
                    <a:ext uri="{9D8B030D-6E8A-4147-A177-3AD203B41FA5}">
                      <a16:colId xmlns:a16="http://schemas.microsoft.com/office/drawing/2014/main" val="20002"/>
                    </a:ext>
                  </a:extLst>
                </a:gridCol>
                <a:gridCol w="4213379">
                  <a:extLst>
                    <a:ext uri="{9D8B030D-6E8A-4147-A177-3AD203B41FA5}">
                      <a16:colId xmlns:a16="http://schemas.microsoft.com/office/drawing/2014/main" val="20003"/>
                    </a:ext>
                  </a:extLst>
                </a:gridCol>
                <a:gridCol w="4213379">
                  <a:extLst>
                    <a:ext uri="{9D8B030D-6E8A-4147-A177-3AD203B41FA5}">
                      <a16:colId xmlns:a16="http://schemas.microsoft.com/office/drawing/2014/main" val="20004"/>
                    </a:ext>
                  </a:extLst>
                </a:gridCol>
              </a:tblGrid>
              <a:tr h="1718696">
                <a:tc>
                  <a:txBody>
                    <a:bodyPr/>
                    <a:lstStyle/>
                    <a:p>
                      <a:r>
                        <a:rPr lang="en-US" sz="2800" b="1" dirty="0">
                          <a:solidFill>
                            <a:srgbClr val="2C4BA0"/>
                          </a:solidFill>
                        </a:rPr>
                        <a:t>Candidate</a:t>
                      </a:r>
                      <a:r>
                        <a:rPr lang="en-US" sz="2800" b="1" baseline="0" dirty="0">
                          <a:solidFill>
                            <a:srgbClr val="2C4BA0"/>
                          </a:solidFill>
                        </a:rPr>
                        <a:t> Name</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pPr marL="0" marR="0" lvl="0" indent="0" algn="ctr" defTabSz="825500" rtl="0" eaLnBrk="1" fontAlgn="auto" latinLnBrk="0" hangingPunct="1">
                        <a:lnSpc>
                          <a:spcPct val="100000"/>
                        </a:lnSpc>
                        <a:spcBef>
                          <a:spcPts val="0"/>
                        </a:spcBef>
                        <a:spcAft>
                          <a:spcPts val="0"/>
                        </a:spcAft>
                        <a:buClrTx/>
                        <a:buSzTx/>
                        <a:buFontTx/>
                        <a:buNone/>
                        <a:tabLst/>
                        <a:defRPr/>
                      </a:pPr>
                      <a:r>
                        <a:rPr lang="en-US" sz="2000" b="1" dirty="0">
                          <a:solidFill>
                            <a:srgbClr val="2C4BA0"/>
                          </a:solidFill>
                        </a:rPr>
                        <a:t>[Add specific criteria #1 for quantitative assessment]</a:t>
                      </a:r>
                    </a:p>
                  </a:txBody>
                  <a:tcPr marL="45720" marR="45720" marT="22860" marB="22860"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2C4BA0"/>
                          </a:solidFill>
                        </a:rPr>
                        <a:t>[Add specific criteria #2 for quantitative assessment]</a:t>
                      </a:r>
                    </a:p>
                  </a:txBody>
                  <a:tcPr marL="45720" marR="45720" marT="22860" marB="22860"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2C4BA0"/>
                          </a:solidFill>
                        </a:rPr>
                        <a:t>Relationship Building, Problem Solving &amp; Collaborative Experience</a:t>
                      </a:r>
                    </a:p>
                  </a:txBody>
                  <a:tcPr marL="45720" marR="45720" marT="22860" marB="22860"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2C4BA0"/>
                          </a:solidFill>
                        </a:rPr>
                        <a:t>Communication</a:t>
                      </a:r>
                      <a:r>
                        <a:rPr lang="en-US" sz="2800" b="1" baseline="0" dirty="0">
                          <a:solidFill>
                            <a:srgbClr val="2C4BA0"/>
                          </a:solidFill>
                        </a:rPr>
                        <a:t> Skills</a:t>
                      </a:r>
                      <a:endParaRPr lang="en-US" sz="2800" b="1" dirty="0">
                        <a:solidFill>
                          <a:srgbClr val="2C4BA0"/>
                        </a:solidFill>
                      </a:endParaRPr>
                    </a:p>
                  </a:txBody>
                  <a:tcPr marL="45720" marR="45720" marT="22860" marB="22860"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0"/>
                  </a:ext>
                </a:extLst>
              </a:tr>
              <a:tr h="1418388">
                <a:tc>
                  <a:txBody>
                    <a:bodyPr/>
                    <a:lstStyle/>
                    <a:p>
                      <a:r>
                        <a:rPr lang="en-US" dirty="0">
                          <a:solidFill>
                            <a:srgbClr val="2C4BA0"/>
                          </a:solidFill>
                        </a:rPr>
                        <a:t>[Candidate A]</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1"/>
                  </a:ext>
                </a:extLst>
              </a:tr>
              <a:tr h="1418388">
                <a:tc>
                  <a:txBody>
                    <a:bodyPr/>
                    <a:lstStyle/>
                    <a:p>
                      <a:r>
                        <a:rPr lang="en-US" dirty="0">
                          <a:solidFill>
                            <a:srgbClr val="2C4BA0"/>
                          </a:solidFill>
                        </a:rPr>
                        <a:t>[Candidate B]</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2"/>
                  </a:ext>
                </a:extLst>
              </a:tr>
              <a:tr h="1418388">
                <a:tc>
                  <a:txBody>
                    <a:bodyPr/>
                    <a:lstStyle/>
                    <a:p>
                      <a:r>
                        <a:rPr lang="en-US" dirty="0">
                          <a:solidFill>
                            <a:srgbClr val="2C4BA0"/>
                          </a:solidFill>
                        </a:rPr>
                        <a:t>[Candidate C]</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3"/>
                  </a:ext>
                </a:extLst>
              </a:tr>
              <a:tr h="1418388">
                <a:tc>
                  <a:txBody>
                    <a:bodyPr/>
                    <a:lstStyle/>
                    <a:p>
                      <a:r>
                        <a:rPr lang="en-US" dirty="0">
                          <a:solidFill>
                            <a:srgbClr val="2C4BA0"/>
                          </a:solidFill>
                        </a:rPr>
                        <a:t>[Candidate D]</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Rectangle 2"/>
          <p:cNvSpPr/>
          <p:nvPr/>
        </p:nvSpPr>
        <p:spPr>
          <a:xfrm>
            <a:off x="1239654" y="3133086"/>
            <a:ext cx="21066895" cy="1384995"/>
          </a:xfrm>
          <a:prstGeom prst="rect">
            <a:avLst/>
          </a:prstGeom>
        </p:spPr>
        <p:txBody>
          <a:bodyPr wrap="square">
            <a:spAutoFit/>
          </a:bodyPr>
          <a:lstStyle/>
          <a:p>
            <a:pPr algn="l">
              <a:defRPr sz="4600"/>
            </a:pPr>
            <a:r>
              <a:rPr lang="en-US" sz="2800" i="1" dirty="0">
                <a:solidFill>
                  <a:srgbClr val="000000"/>
                </a:solidFill>
                <a:latin typeface="Gotham Book" charset="0"/>
                <a:ea typeface="Gotham Book" charset="0"/>
                <a:cs typeface="Gotham Book" charset="0"/>
              </a:rPr>
              <a:t>Quantitative Assessment </a:t>
            </a:r>
            <a:r>
              <a:rPr lang="mr-IN" sz="2800" i="1" dirty="0">
                <a:solidFill>
                  <a:srgbClr val="000000"/>
                </a:solidFill>
                <a:latin typeface="Gotham Book" charset="0"/>
                <a:ea typeface="Gotham Book" charset="0"/>
                <a:cs typeface="Gotham Book" charset="0"/>
              </a:rPr>
              <a:t>–</a:t>
            </a:r>
            <a:r>
              <a:rPr lang="en-US" sz="2800" i="1" dirty="0">
                <a:solidFill>
                  <a:srgbClr val="000000"/>
                </a:solidFill>
                <a:latin typeface="Gotham Book" charset="0"/>
                <a:ea typeface="Gotham Book" charset="0"/>
                <a:cs typeface="Gotham Book" charset="0"/>
              </a:rPr>
              <a:t> Rank each candidate as exceeds (2), meets (1), or does not meet (0) expectations in each area. Align the areas of evaluation to major responsibilities within the role description. </a:t>
            </a:r>
            <a:r>
              <a:rPr lang="en-US" sz="2800" dirty="0">
                <a:solidFill>
                  <a:srgbClr val="000000"/>
                </a:solidFill>
                <a:latin typeface="Gotham Book" charset="0"/>
                <a:ea typeface="Gotham Book" charset="0"/>
                <a:cs typeface="Gotham Book" charset="0"/>
              </a:rPr>
              <a:t>(This form may be completed and saved online or printed out and completed by hand.)</a:t>
            </a:r>
            <a:endParaRPr lang="en-US" sz="2800" i="1" dirty="0">
              <a:solidFill>
                <a:srgbClr val="000000"/>
              </a:solidFill>
              <a:latin typeface="Gotham Book" charset="0"/>
              <a:ea typeface="Gotham Book" charset="0"/>
              <a:cs typeface="Gotham Book" charset="0"/>
            </a:endParaRPr>
          </a:p>
        </p:txBody>
      </p:sp>
      <p:sp>
        <p:nvSpPr>
          <p:cNvPr id="6" name="Rectangle 5"/>
          <p:cNvSpPr/>
          <p:nvPr/>
        </p:nvSpPr>
        <p:spPr>
          <a:xfrm>
            <a:off x="1239654" y="2232843"/>
            <a:ext cx="4142481" cy="646331"/>
          </a:xfrm>
          <a:prstGeom prst="rect">
            <a:avLst/>
          </a:prstGeom>
        </p:spPr>
        <p:txBody>
          <a:bodyPr wrap="none">
            <a:spAutoFit/>
          </a:bodyPr>
          <a:lstStyle/>
          <a:p>
            <a:pPr>
              <a:defRPr sz="4600"/>
            </a:pPr>
            <a:r>
              <a:rPr lang="en-US" sz="3600" b="1" dirty="0">
                <a:solidFill>
                  <a:srgbClr val="000000"/>
                </a:solidFill>
                <a:latin typeface="Gotham Book" charset="0"/>
                <a:ea typeface="Gotham Book" charset="0"/>
                <a:cs typeface="Gotham Book" charset="0"/>
              </a:rPr>
              <a:t>Sample Position:</a:t>
            </a:r>
          </a:p>
        </p:txBody>
      </p:sp>
      <p:sp>
        <p:nvSpPr>
          <p:cNvPr id="7" name="Shape 535">
            <a:extLst>
              <a:ext uri="{FF2B5EF4-FFF2-40B4-BE49-F238E27FC236}">
                <a16:creationId xmlns:a16="http://schemas.microsoft.com/office/drawing/2014/main" id="{20DF9830-9B45-E040-81F5-DCB50E91E106}"/>
              </a:ext>
            </a:extLst>
          </p:cNvPr>
          <p:cNvSpPr txBox="1">
            <a:spLocks/>
          </p:cNvSpPr>
          <p:nvPr/>
        </p:nvSpPr>
        <p:spPr>
          <a:xfrm>
            <a:off x="967877" y="1074068"/>
            <a:ext cx="22671467" cy="904863"/>
          </a:xfrm>
          <a:prstGeom prst="rect">
            <a:avLst/>
          </a:prstGeom>
        </p:spPr>
        <p:txBody>
          <a:bodyPr anchor="t">
            <a:spAutoFit/>
          </a:bodyPr>
          <a:lstStyle>
            <a:lvl1pPr marL="635000" marR="0" indent="-635000" algn="l" defTabSz="825500" rtl="0" eaLnBrk="1" latinLnBrk="0" hangingPunct="1">
              <a:lnSpc>
                <a:spcPct val="100000"/>
              </a:lnSpc>
              <a:spcBef>
                <a:spcPts val="5900"/>
              </a:spcBef>
              <a:spcAft>
                <a:spcPts val="0"/>
              </a:spcAft>
              <a:buClrTx/>
              <a:buSzPct val="75000"/>
              <a:buFontTx/>
              <a:buChar char="•"/>
              <a:tabLst/>
              <a:defRPr sz="5200" b="1" i="0" u="none" strike="noStrike" cap="none" spc="0" baseline="0">
                <a:ln>
                  <a:noFill/>
                </a:ln>
                <a:solidFill>
                  <a:srgbClr val="000000"/>
                </a:solidFill>
                <a:uFillTx/>
                <a:latin typeface="Gotham Bold" pitchFamily="2" charset="0"/>
                <a:ea typeface="+mn-ea"/>
                <a:cs typeface="Gotham Bold" pitchFamily="2" charset="0"/>
                <a:sym typeface="Helvetica Light"/>
              </a:defRPr>
            </a:lvl1pPr>
            <a:lvl2pPr marL="127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a:lstStyle>
          <a:p>
            <a:pPr marL="0" indent="0">
              <a:lnSpc>
                <a:spcPct val="80000"/>
              </a:lnSpc>
              <a:spcBef>
                <a:spcPts val="0"/>
              </a:spcBef>
              <a:buSzTx/>
              <a:buFontTx/>
              <a:buNone/>
              <a:defRPr sz="6700" b="1">
                <a:solidFill>
                  <a:srgbClr val="797979"/>
                </a:solidFill>
                <a:latin typeface="Gotham"/>
                <a:ea typeface="Gotham"/>
                <a:cs typeface="Gotham"/>
                <a:sym typeface="Gotham"/>
              </a:defRPr>
            </a:pPr>
            <a:r>
              <a:rPr lang="en-US" sz="6600" dirty="0">
                <a:solidFill>
                  <a:srgbClr val="2C4BA0"/>
                </a:solidFill>
                <a:latin typeface="Gotham"/>
                <a:ea typeface="Gotham"/>
                <a:cs typeface="Gotham"/>
                <a:sym typeface="Gotham"/>
              </a:rPr>
              <a:t>Evaluation Scorecard Template - </a:t>
            </a:r>
            <a:r>
              <a:rPr lang="en-US" sz="4800" dirty="0">
                <a:solidFill>
                  <a:srgbClr val="2C4BA0"/>
                </a:solidFill>
                <a:latin typeface="Gotham"/>
                <a:ea typeface="Gotham"/>
                <a:cs typeface="Gotham"/>
                <a:sym typeface="Gotham"/>
              </a:rPr>
              <a:t>Quantitative Assessment</a:t>
            </a:r>
          </a:p>
        </p:txBody>
      </p:sp>
    </p:spTree>
    <p:extLst>
      <p:ext uri="{BB962C8B-B14F-4D97-AF65-F5344CB8AC3E}">
        <p14:creationId xmlns:p14="http://schemas.microsoft.com/office/powerpoint/2010/main" val="221693938"/>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p:cNvSpPr>
          <p:nvPr>
            <p:ph type="body" idx="4294967295"/>
          </p:nvPr>
        </p:nvSpPr>
        <p:spPr>
          <a:xfrm>
            <a:off x="0" y="3589338"/>
            <a:ext cx="18634075" cy="9096375"/>
          </a:xfrm>
          <a:prstGeom prst="rect">
            <a:avLst/>
          </a:prstGeom>
        </p:spPr>
        <p:txBody>
          <a:bodyPr/>
          <a:lstStyle/>
          <a:p>
            <a:pPr>
              <a:defRPr sz="4600"/>
            </a:pPr>
            <a:endParaRPr lang="en-US" sz="2800" dirty="0"/>
          </a:p>
          <a:p>
            <a:pPr marL="928076" indent="-928076">
              <a:defRPr sz="4600"/>
            </a:pPr>
            <a:endParaRPr sz="2800" dirty="0"/>
          </a:p>
        </p:txBody>
      </p:sp>
      <p:sp>
        <p:nvSpPr>
          <p:cNvPr id="3" name="Rectangle 2"/>
          <p:cNvSpPr/>
          <p:nvPr/>
        </p:nvSpPr>
        <p:spPr>
          <a:xfrm>
            <a:off x="1239654" y="3133086"/>
            <a:ext cx="21066895" cy="1384995"/>
          </a:xfrm>
          <a:prstGeom prst="rect">
            <a:avLst/>
          </a:prstGeom>
        </p:spPr>
        <p:txBody>
          <a:bodyPr wrap="square">
            <a:spAutoFit/>
          </a:bodyPr>
          <a:lstStyle/>
          <a:p>
            <a:pPr algn="l">
              <a:defRPr sz="4600"/>
            </a:pPr>
            <a:r>
              <a:rPr lang="en-US" sz="2800" i="1" dirty="0">
                <a:solidFill>
                  <a:srgbClr val="000000"/>
                </a:solidFill>
                <a:latin typeface="Gotham Book" charset="0"/>
                <a:ea typeface="Gotham Book" charset="0"/>
                <a:cs typeface="Gotham Book" charset="0"/>
              </a:rPr>
              <a:t>Qualitative Assessment </a:t>
            </a:r>
            <a:r>
              <a:rPr lang="mr-IN" sz="2800" i="1" dirty="0">
                <a:solidFill>
                  <a:srgbClr val="000000"/>
                </a:solidFill>
                <a:latin typeface="Gotham Book" charset="0"/>
                <a:ea typeface="Gotham Book" charset="0"/>
                <a:cs typeface="Gotham Book" charset="0"/>
              </a:rPr>
              <a:t>–</a:t>
            </a:r>
            <a:r>
              <a:rPr lang="en-US" sz="2800" i="1" dirty="0">
                <a:solidFill>
                  <a:srgbClr val="000000"/>
                </a:solidFill>
                <a:latin typeface="Gotham Book" charset="0"/>
                <a:ea typeface="Gotham Book" charset="0"/>
                <a:cs typeface="Gotham Book" charset="0"/>
              </a:rPr>
              <a:t> Rank each candidate as exceeds (2), meets (1), or does not meet (0) expectations in each area. Align the areas of evaluation to your company’s values/culture statement. </a:t>
            </a:r>
            <a:r>
              <a:rPr lang="en-US" sz="2800" dirty="0">
                <a:solidFill>
                  <a:srgbClr val="000000"/>
                </a:solidFill>
                <a:latin typeface="Gotham Book" charset="0"/>
                <a:ea typeface="Gotham Book" charset="0"/>
                <a:cs typeface="Gotham Book" charset="0"/>
              </a:rPr>
              <a:t>(This form may be completed and saved online or printed out and completed by hand.)</a:t>
            </a:r>
            <a:endParaRPr lang="en-US" sz="2800" i="1" dirty="0">
              <a:solidFill>
                <a:srgbClr val="000000"/>
              </a:solidFill>
              <a:latin typeface="Gotham Book" charset="0"/>
              <a:ea typeface="Gotham Book" charset="0"/>
              <a:cs typeface="Gotham Book" charset="0"/>
            </a:endParaRPr>
          </a:p>
        </p:txBody>
      </p:sp>
      <p:sp>
        <p:nvSpPr>
          <p:cNvPr id="6" name="Rectangle 5"/>
          <p:cNvSpPr/>
          <p:nvPr/>
        </p:nvSpPr>
        <p:spPr>
          <a:xfrm>
            <a:off x="1239654" y="2232843"/>
            <a:ext cx="4142481" cy="646331"/>
          </a:xfrm>
          <a:prstGeom prst="rect">
            <a:avLst/>
          </a:prstGeom>
        </p:spPr>
        <p:txBody>
          <a:bodyPr wrap="none">
            <a:spAutoFit/>
          </a:bodyPr>
          <a:lstStyle/>
          <a:p>
            <a:pPr>
              <a:defRPr sz="4600"/>
            </a:pPr>
            <a:r>
              <a:rPr lang="en-US" sz="3600" b="1" dirty="0">
                <a:solidFill>
                  <a:srgbClr val="000000"/>
                </a:solidFill>
                <a:latin typeface="Gotham Book" charset="0"/>
                <a:ea typeface="Gotham Book" charset="0"/>
                <a:cs typeface="Gotham Book" charset="0"/>
              </a:rPr>
              <a:t>Sample Position:</a:t>
            </a:r>
          </a:p>
        </p:txBody>
      </p:sp>
      <p:sp>
        <p:nvSpPr>
          <p:cNvPr id="9" name="Shape 535">
            <a:extLst>
              <a:ext uri="{FF2B5EF4-FFF2-40B4-BE49-F238E27FC236}">
                <a16:creationId xmlns:a16="http://schemas.microsoft.com/office/drawing/2014/main" id="{0067FAA6-6AE7-B048-A029-FD6F9C5AC1AD}"/>
              </a:ext>
            </a:extLst>
          </p:cNvPr>
          <p:cNvSpPr txBox="1">
            <a:spLocks/>
          </p:cNvSpPr>
          <p:nvPr/>
        </p:nvSpPr>
        <p:spPr>
          <a:xfrm>
            <a:off x="967877" y="1074068"/>
            <a:ext cx="22671467" cy="904863"/>
          </a:xfrm>
          <a:prstGeom prst="rect">
            <a:avLst/>
          </a:prstGeom>
        </p:spPr>
        <p:txBody>
          <a:bodyPr anchor="t">
            <a:spAutoFit/>
          </a:bodyPr>
          <a:lstStyle>
            <a:lvl1pPr marL="635000" marR="0" indent="-635000" algn="l" defTabSz="825500" rtl="0" eaLnBrk="1" latinLnBrk="0" hangingPunct="1">
              <a:lnSpc>
                <a:spcPct val="100000"/>
              </a:lnSpc>
              <a:spcBef>
                <a:spcPts val="5900"/>
              </a:spcBef>
              <a:spcAft>
                <a:spcPts val="0"/>
              </a:spcAft>
              <a:buClrTx/>
              <a:buSzPct val="75000"/>
              <a:buFontTx/>
              <a:buChar char="•"/>
              <a:tabLst/>
              <a:defRPr sz="5200" b="1" i="0" u="none" strike="noStrike" cap="none" spc="0" baseline="0">
                <a:ln>
                  <a:noFill/>
                </a:ln>
                <a:solidFill>
                  <a:srgbClr val="000000"/>
                </a:solidFill>
                <a:uFillTx/>
                <a:latin typeface="Gotham Bold" pitchFamily="2" charset="0"/>
                <a:ea typeface="+mn-ea"/>
                <a:cs typeface="Gotham Bold" pitchFamily="2" charset="0"/>
                <a:sym typeface="Helvetica Light"/>
              </a:defRPr>
            </a:lvl1pPr>
            <a:lvl2pPr marL="127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a:lstStyle>
          <a:p>
            <a:pPr marL="0" indent="0">
              <a:lnSpc>
                <a:spcPct val="80000"/>
              </a:lnSpc>
              <a:spcBef>
                <a:spcPts val="0"/>
              </a:spcBef>
              <a:buSzTx/>
              <a:buFontTx/>
              <a:buNone/>
              <a:defRPr sz="6700" b="1">
                <a:solidFill>
                  <a:srgbClr val="797979"/>
                </a:solidFill>
                <a:latin typeface="Gotham"/>
                <a:ea typeface="Gotham"/>
                <a:cs typeface="Gotham"/>
                <a:sym typeface="Gotham"/>
              </a:defRPr>
            </a:pPr>
            <a:r>
              <a:rPr lang="en-US" sz="6600" dirty="0">
                <a:solidFill>
                  <a:srgbClr val="2C4BA0"/>
                </a:solidFill>
                <a:latin typeface="Gotham"/>
                <a:ea typeface="Gotham"/>
                <a:cs typeface="Gotham"/>
                <a:sym typeface="Gotham"/>
              </a:rPr>
              <a:t>Evaluation Scorecard Template - </a:t>
            </a:r>
            <a:r>
              <a:rPr lang="en-US" sz="4800" dirty="0">
                <a:solidFill>
                  <a:srgbClr val="2C4BA0"/>
                </a:solidFill>
                <a:latin typeface="Gotham"/>
                <a:ea typeface="Gotham"/>
                <a:cs typeface="Gotham"/>
                <a:sym typeface="Gotham"/>
              </a:rPr>
              <a:t>Qualitative Assessment  </a:t>
            </a:r>
          </a:p>
        </p:txBody>
      </p:sp>
      <p:graphicFrame>
        <p:nvGraphicFramePr>
          <p:cNvPr id="7" name="Table 6">
            <a:extLst>
              <a:ext uri="{FF2B5EF4-FFF2-40B4-BE49-F238E27FC236}">
                <a16:creationId xmlns:a16="http://schemas.microsoft.com/office/drawing/2014/main" id="{B1EA7430-38A5-2743-9F9F-A12EE3EC35D9}"/>
              </a:ext>
            </a:extLst>
          </p:cNvPr>
          <p:cNvGraphicFramePr>
            <a:graphicFrameLocks noGrp="1"/>
          </p:cNvGraphicFramePr>
          <p:nvPr>
            <p:extLst>
              <p:ext uri="{D42A27DB-BD31-4B8C-83A1-F6EECF244321}">
                <p14:modId xmlns:p14="http://schemas.microsoft.com/office/powerpoint/2010/main" val="4210690555"/>
              </p:ext>
            </p:extLst>
          </p:nvPr>
        </p:nvGraphicFramePr>
        <p:xfrm>
          <a:off x="1239654" y="4973968"/>
          <a:ext cx="21066895" cy="7392248"/>
        </p:xfrm>
        <a:graphic>
          <a:graphicData uri="http://schemas.openxmlformats.org/drawingml/2006/table">
            <a:tbl>
              <a:tblPr firstRow="1" bandRow="1">
                <a:tableStyleId>{5940675A-B579-460E-94D1-54222C63F5DA}</a:tableStyleId>
              </a:tblPr>
              <a:tblGrid>
                <a:gridCol w="4213379">
                  <a:extLst>
                    <a:ext uri="{9D8B030D-6E8A-4147-A177-3AD203B41FA5}">
                      <a16:colId xmlns:a16="http://schemas.microsoft.com/office/drawing/2014/main" val="20000"/>
                    </a:ext>
                  </a:extLst>
                </a:gridCol>
                <a:gridCol w="4213379">
                  <a:extLst>
                    <a:ext uri="{9D8B030D-6E8A-4147-A177-3AD203B41FA5}">
                      <a16:colId xmlns:a16="http://schemas.microsoft.com/office/drawing/2014/main" val="20001"/>
                    </a:ext>
                  </a:extLst>
                </a:gridCol>
                <a:gridCol w="4213379">
                  <a:extLst>
                    <a:ext uri="{9D8B030D-6E8A-4147-A177-3AD203B41FA5}">
                      <a16:colId xmlns:a16="http://schemas.microsoft.com/office/drawing/2014/main" val="20002"/>
                    </a:ext>
                  </a:extLst>
                </a:gridCol>
                <a:gridCol w="4213379">
                  <a:extLst>
                    <a:ext uri="{9D8B030D-6E8A-4147-A177-3AD203B41FA5}">
                      <a16:colId xmlns:a16="http://schemas.microsoft.com/office/drawing/2014/main" val="20003"/>
                    </a:ext>
                  </a:extLst>
                </a:gridCol>
                <a:gridCol w="4213379">
                  <a:extLst>
                    <a:ext uri="{9D8B030D-6E8A-4147-A177-3AD203B41FA5}">
                      <a16:colId xmlns:a16="http://schemas.microsoft.com/office/drawing/2014/main" val="20004"/>
                    </a:ext>
                  </a:extLst>
                </a:gridCol>
              </a:tblGrid>
              <a:tr h="1718696">
                <a:tc>
                  <a:txBody>
                    <a:bodyPr/>
                    <a:lstStyle/>
                    <a:p>
                      <a:r>
                        <a:rPr lang="en-US" sz="2800" b="1" dirty="0">
                          <a:solidFill>
                            <a:srgbClr val="2C4BA0"/>
                          </a:solidFill>
                        </a:rPr>
                        <a:t>Candidate</a:t>
                      </a:r>
                      <a:r>
                        <a:rPr lang="en-US" sz="2800" b="1" baseline="0" dirty="0">
                          <a:solidFill>
                            <a:srgbClr val="2C4BA0"/>
                          </a:solidFill>
                        </a:rPr>
                        <a:t> Name</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Sense of Urgency</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Resilience and Persistence</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Persuasive</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r>
                        <a:rPr lang="en-US" sz="2800" b="1" dirty="0">
                          <a:solidFill>
                            <a:srgbClr val="2C4BA0"/>
                          </a:solidFill>
                        </a:rPr>
                        <a:t>Coachable and Open</a:t>
                      </a:r>
                      <a:r>
                        <a:rPr lang="en-US" sz="2800" b="1" baseline="0" dirty="0">
                          <a:solidFill>
                            <a:srgbClr val="2C4BA0"/>
                          </a:solidFill>
                        </a:rPr>
                        <a:t> </a:t>
                      </a:r>
                    </a:p>
                    <a:p>
                      <a:r>
                        <a:rPr lang="en-US" sz="2800" b="1" baseline="0" dirty="0">
                          <a:solidFill>
                            <a:srgbClr val="2C4BA0"/>
                          </a:solidFill>
                        </a:rPr>
                        <a:t>to Guidance</a:t>
                      </a:r>
                      <a:endParaRPr lang="en-US" sz="2800" b="1" dirty="0">
                        <a:solidFill>
                          <a:srgbClr val="2C4BA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0"/>
                  </a:ext>
                </a:extLst>
              </a:tr>
              <a:tr h="1418388">
                <a:tc>
                  <a:txBody>
                    <a:bodyPr/>
                    <a:lstStyle/>
                    <a:p>
                      <a:r>
                        <a:rPr lang="en-US" dirty="0">
                          <a:solidFill>
                            <a:srgbClr val="2C4BA0"/>
                          </a:solidFill>
                        </a:rPr>
                        <a:t>[Candidate A]</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1"/>
                  </a:ext>
                </a:extLst>
              </a:tr>
              <a:tr h="1418388">
                <a:tc>
                  <a:txBody>
                    <a:bodyPr/>
                    <a:lstStyle/>
                    <a:p>
                      <a:r>
                        <a:rPr lang="en-US" dirty="0">
                          <a:solidFill>
                            <a:srgbClr val="2C4BA0"/>
                          </a:solidFill>
                        </a:rPr>
                        <a:t>[Candidate B]</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2"/>
                  </a:ext>
                </a:extLst>
              </a:tr>
              <a:tr h="1418388">
                <a:tc>
                  <a:txBody>
                    <a:bodyPr/>
                    <a:lstStyle/>
                    <a:p>
                      <a:r>
                        <a:rPr lang="en-US" dirty="0">
                          <a:solidFill>
                            <a:srgbClr val="2C4BA0"/>
                          </a:solidFill>
                        </a:rPr>
                        <a:t>[Candidate C]</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3"/>
                  </a:ext>
                </a:extLst>
              </a:tr>
              <a:tr h="1418388">
                <a:tc>
                  <a:txBody>
                    <a:bodyPr/>
                    <a:lstStyle/>
                    <a:p>
                      <a:r>
                        <a:rPr lang="en-US" dirty="0">
                          <a:solidFill>
                            <a:srgbClr val="2C4BA0"/>
                          </a:solidFill>
                        </a:rPr>
                        <a:t>[Candidate D]</a:t>
                      </a: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tc>
                  <a:txBody>
                    <a:bodyPr/>
                    <a:lstStyle/>
                    <a:p>
                      <a:endParaRPr lang="en-US" dirty="0">
                        <a:solidFill>
                          <a:srgbClr val="000000"/>
                        </a:solidFill>
                      </a:endParaRPr>
                    </a:p>
                  </a:txBody>
                  <a:tcPr anchor="ctr">
                    <a:lnL w="12700" cap="flat" cmpd="sng" algn="ctr">
                      <a:solidFill>
                        <a:srgbClr val="797979"/>
                      </a:solidFill>
                      <a:prstDash val="solid"/>
                      <a:round/>
                      <a:headEnd type="none" w="med" len="med"/>
                      <a:tailEnd type="none" w="med" len="med"/>
                    </a:lnL>
                    <a:lnR w="12700" cap="flat" cmpd="sng" algn="ctr">
                      <a:solidFill>
                        <a:srgbClr val="797979"/>
                      </a:solidFill>
                      <a:prstDash val="solid"/>
                      <a:round/>
                      <a:headEnd type="none" w="med" len="med"/>
                      <a:tailEnd type="none" w="med" len="med"/>
                    </a:lnR>
                    <a:lnT w="12700" cap="flat" cmpd="sng" algn="ctr">
                      <a:solidFill>
                        <a:srgbClr val="797979"/>
                      </a:solidFill>
                      <a:prstDash val="solid"/>
                      <a:round/>
                      <a:headEnd type="none" w="med" len="med"/>
                      <a:tailEnd type="none" w="med" len="med"/>
                    </a:lnT>
                    <a:lnB w="12700" cap="flat" cmpd="sng" algn="ctr">
                      <a:solidFill>
                        <a:srgbClr val="79797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4747918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2">
            <a:extLst>
              <a:ext uri="{FF2B5EF4-FFF2-40B4-BE49-F238E27FC236}">
                <a16:creationId xmlns:a16="http://schemas.microsoft.com/office/drawing/2014/main" id="{482D6E28-4FD6-C543-AB1F-93489EDFA7EA}"/>
              </a:ext>
            </a:extLst>
          </p:cNvPr>
          <p:cNvSpPr/>
          <p:nvPr/>
        </p:nvSpPr>
        <p:spPr>
          <a:xfrm>
            <a:off x="1210795" y="1255457"/>
            <a:ext cx="22572010" cy="111825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6600" dirty="0">
                <a:solidFill>
                  <a:srgbClr val="2C4BA0"/>
                </a:solidFill>
              </a:rPr>
              <a:t>Guidelines for Interview Evaluation Scoring</a:t>
            </a:r>
            <a:endParaRPr sz="6600" dirty="0">
              <a:solidFill>
                <a:srgbClr val="2C4BA0"/>
              </a:solidFill>
            </a:endParaRPr>
          </a:p>
        </p:txBody>
      </p:sp>
      <p:sp>
        <p:nvSpPr>
          <p:cNvPr id="3" name="Rectangle 2">
            <a:extLst>
              <a:ext uri="{FF2B5EF4-FFF2-40B4-BE49-F238E27FC236}">
                <a16:creationId xmlns:a16="http://schemas.microsoft.com/office/drawing/2014/main" id="{327FD7D3-0410-3C48-A50F-D54A98C7F4F8}"/>
              </a:ext>
            </a:extLst>
          </p:cNvPr>
          <p:cNvSpPr/>
          <p:nvPr/>
        </p:nvSpPr>
        <p:spPr>
          <a:xfrm>
            <a:off x="1210796" y="2894349"/>
            <a:ext cx="20865433" cy="8556188"/>
          </a:xfrm>
          <a:prstGeom prst="rect">
            <a:avLst/>
          </a:prstGeom>
        </p:spPr>
        <p:txBody>
          <a:bodyPr wrap="square" lIns="91440" rIns="91440">
            <a:spAutoFit/>
          </a:bodyPr>
          <a:lstStyle/>
          <a:p>
            <a:pPr algn="l">
              <a:spcAft>
                <a:spcPts val="1800"/>
              </a:spcAft>
            </a:pPr>
            <a:r>
              <a:rPr lang="en-US" sz="4400" dirty="0">
                <a:solidFill>
                  <a:srgbClr val="000000"/>
                </a:solidFill>
                <a:latin typeface="Gotham Book" pitchFamily="2" charset="0"/>
                <a:cs typeface="Gotham Book" pitchFamily="2" charset="0"/>
              </a:rPr>
              <a:t>Every scorecard will be discussed in-person with every interviewer participating after a candidate’s interviews are complete.</a:t>
            </a:r>
          </a:p>
          <a:p>
            <a:pPr algn="l">
              <a:spcAft>
                <a:spcPts val="1800"/>
              </a:spcAft>
            </a:pPr>
            <a:endParaRPr lang="en-US" sz="4400" dirty="0">
              <a:solidFill>
                <a:srgbClr val="000000"/>
              </a:solidFill>
              <a:latin typeface="Gotham Book" pitchFamily="2" charset="0"/>
              <a:cs typeface="Gotham Book" pitchFamily="2" charset="0"/>
            </a:endParaRPr>
          </a:p>
          <a:p>
            <a:pPr marL="685800" indent="-6858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Evaluation Scorecards are company-confidential. Mark accordingly.</a:t>
            </a:r>
          </a:p>
          <a:p>
            <a:pPr marL="685800" indent="-6858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Diversity matters.</a:t>
            </a:r>
          </a:p>
          <a:p>
            <a:pPr marL="1760220" lvl="3" indent="-5715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Access new markets, customers ideas.</a:t>
            </a:r>
          </a:p>
          <a:p>
            <a:pPr marL="1760220" lvl="3" indent="-5715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Reduce “blind spots.”</a:t>
            </a:r>
          </a:p>
          <a:p>
            <a:pPr marL="1760220" lvl="3" indent="-5715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Diverse companies are 15% more likely to exceed peers and 35% more likely to perform than industry norm.</a:t>
            </a:r>
          </a:p>
          <a:p>
            <a:pPr marL="685800" indent="-6858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Never comment on age, gender, health and physical abilities, marital and family status, nationality, native language, or religion.</a:t>
            </a:r>
          </a:p>
        </p:txBody>
      </p:sp>
    </p:spTree>
    <p:extLst>
      <p:ext uri="{BB962C8B-B14F-4D97-AF65-F5344CB8AC3E}">
        <p14:creationId xmlns:p14="http://schemas.microsoft.com/office/powerpoint/2010/main" val="359961499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2">
            <a:extLst>
              <a:ext uri="{FF2B5EF4-FFF2-40B4-BE49-F238E27FC236}">
                <a16:creationId xmlns:a16="http://schemas.microsoft.com/office/drawing/2014/main" id="{482D6E28-4FD6-C543-AB1F-93489EDFA7EA}"/>
              </a:ext>
            </a:extLst>
          </p:cNvPr>
          <p:cNvSpPr/>
          <p:nvPr/>
        </p:nvSpPr>
        <p:spPr>
          <a:xfrm>
            <a:off x="955613" y="1024072"/>
            <a:ext cx="22648665" cy="213391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6600" dirty="0">
                <a:solidFill>
                  <a:srgbClr val="2C4BA0"/>
                </a:solidFill>
              </a:rPr>
              <a:t>Prepare with Role Descriptions, Interview Questions, and Evaluation Scorecards Tailored to Each Role</a:t>
            </a:r>
            <a:endParaRPr sz="6600" dirty="0">
              <a:solidFill>
                <a:srgbClr val="2C4BA0"/>
              </a:solidFill>
            </a:endParaRPr>
          </a:p>
        </p:txBody>
      </p:sp>
      <p:sp>
        <p:nvSpPr>
          <p:cNvPr id="3" name="Rectangle 2">
            <a:extLst>
              <a:ext uri="{FF2B5EF4-FFF2-40B4-BE49-F238E27FC236}">
                <a16:creationId xmlns:a16="http://schemas.microsoft.com/office/drawing/2014/main" id="{327FD7D3-0410-3C48-A50F-D54A98C7F4F8}"/>
              </a:ext>
            </a:extLst>
          </p:cNvPr>
          <p:cNvSpPr/>
          <p:nvPr/>
        </p:nvSpPr>
        <p:spPr>
          <a:xfrm>
            <a:off x="955613" y="4297846"/>
            <a:ext cx="20118116" cy="7263527"/>
          </a:xfrm>
          <a:prstGeom prst="rect">
            <a:avLst/>
          </a:prstGeom>
        </p:spPr>
        <p:txBody>
          <a:bodyPr wrap="square" lIns="91440" rIns="91440">
            <a:spAutoFit/>
          </a:bodyPr>
          <a:lstStyle/>
          <a:p>
            <a:pPr algn="l">
              <a:spcAft>
                <a:spcPts val="1800"/>
              </a:spcAft>
            </a:pPr>
            <a:r>
              <a:rPr lang="en-US" sz="4400" dirty="0">
                <a:solidFill>
                  <a:srgbClr val="000000"/>
                </a:solidFill>
                <a:latin typeface="Gotham Book" pitchFamily="2" charset="0"/>
                <a:cs typeface="Gotham Book" pitchFamily="2" charset="0"/>
              </a:rPr>
              <a:t>Define the evaluation criteria before starting the search for candidates.</a:t>
            </a:r>
          </a:p>
          <a:p>
            <a:pPr algn="l">
              <a:spcAft>
                <a:spcPts val="1800"/>
              </a:spcAft>
            </a:pPr>
            <a:endParaRPr lang="en-US" sz="4400" dirty="0">
              <a:solidFill>
                <a:srgbClr val="000000"/>
              </a:solidFill>
              <a:latin typeface="Gotham Book" pitchFamily="2" charset="0"/>
              <a:cs typeface="Gotham Book" pitchFamily="2" charset="0"/>
            </a:endParaRPr>
          </a:p>
          <a:p>
            <a:pPr marL="685800" indent="-6858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Craft role descriptions that attract people who share the company’s purpose and values.</a:t>
            </a:r>
          </a:p>
          <a:p>
            <a:pPr marL="685800" indent="-6858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Identify the best candidates, including multiple diverse candidates.</a:t>
            </a:r>
          </a:p>
          <a:p>
            <a:pPr marL="685800" indent="-6858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Use company values, culture, and role description to develop interview questions and Evaluation Scorecard. Use these two documents with every candidate. They go hand-in-hand.</a:t>
            </a:r>
          </a:p>
          <a:p>
            <a:pPr marL="685800" indent="-685800" algn="l">
              <a:spcAft>
                <a:spcPts val="2400"/>
              </a:spcAft>
              <a:buFont typeface="Arial" panose="020B0604020202020204" pitchFamily="34" charset="0"/>
              <a:buChar char="•"/>
            </a:pPr>
            <a:r>
              <a:rPr lang="en-US" sz="3600" dirty="0">
                <a:solidFill>
                  <a:srgbClr val="000000"/>
                </a:solidFill>
                <a:latin typeface="Gotham Book" pitchFamily="2" charset="0"/>
                <a:cs typeface="Gotham Book" pitchFamily="2" charset="0"/>
              </a:rPr>
              <a:t>Use the following easy-to-digest tips and tools to create an efficient, repeatable internal hiring process.</a:t>
            </a:r>
          </a:p>
        </p:txBody>
      </p:sp>
    </p:spTree>
    <p:extLst>
      <p:ext uri="{BB962C8B-B14F-4D97-AF65-F5344CB8AC3E}">
        <p14:creationId xmlns:p14="http://schemas.microsoft.com/office/powerpoint/2010/main" val="3988900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2">
            <a:extLst>
              <a:ext uri="{FF2B5EF4-FFF2-40B4-BE49-F238E27FC236}">
                <a16:creationId xmlns:a16="http://schemas.microsoft.com/office/drawing/2014/main" id="{482D6E28-4FD6-C543-AB1F-93489EDFA7EA}"/>
              </a:ext>
            </a:extLst>
          </p:cNvPr>
          <p:cNvSpPr/>
          <p:nvPr/>
        </p:nvSpPr>
        <p:spPr>
          <a:xfrm>
            <a:off x="1210797" y="1362627"/>
            <a:ext cx="22648665" cy="145680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8800" dirty="0">
                <a:solidFill>
                  <a:srgbClr val="2C4BA0"/>
                </a:solidFill>
              </a:rPr>
              <a:t>Tips</a:t>
            </a:r>
            <a:endParaRPr sz="8800" dirty="0">
              <a:solidFill>
                <a:srgbClr val="2C4BA0"/>
              </a:solidFill>
            </a:endParaRPr>
          </a:p>
        </p:txBody>
      </p:sp>
      <p:sp>
        <p:nvSpPr>
          <p:cNvPr id="3" name="Rectangle 2">
            <a:extLst>
              <a:ext uri="{FF2B5EF4-FFF2-40B4-BE49-F238E27FC236}">
                <a16:creationId xmlns:a16="http://schemas.microsoft.com/office/drawing/2014/main" id="{327FD7D3-0410-3C48-A50F-D54A98C7F4F8}"/>
              </a:ext>
            </a:extLst>
          </p:cNvPr>
          <p:cNvSpPr/>
          <p:nvPr/>
        </p:nvSpPr>
        <p:spPr>
          <a:xfrm>
            <a:off x="1210797" y="3532302"/>
            <a:ext cx="20118116" cy="7909858"/>
          </a:xfrm>
          <a:prstGeom prst="rect">
            <a:avLst/>
          </a:prstGeom>
        </p:spPr>
        <p:txBody>
          <a:bodyPr wrap="square" lIns="91440" rIns="91440">
            <a:spAutoFit/>
          </a:bodyPr>
          <a:lstStyle/>
          <a:p>
            <a:pPr algn="l">
              <a:spcAft>
                <a:spcPts val="4800"/>
              </a:spcAft>
            </a:pPr>
            <a:r>
              <a:rPr lang="en-US" sz="4400" dirty="0">
                <a:solidFill>
                  <a:srgbClr val="000000"/>
                </a:solidFill>
                <a:latin typeface="Gotham Book" pitchFamily="2" charset="0"/>
                <a:cs typeface="Gotham Book" pitchFamily="2" charset="0"/>
                <a:hlinkClick r:id="rId3"/>
              </a:rPr>
              <a:t>Tips to Identifying, Attracting, and Hiring the Best Candidates</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4"/>
              </a:rPr>
              <a:t>Meeting the Challenge of Finding, Attracting, and Hiring the Best Talent</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5"/>
              </a:rPr>
              <a:t>Ask an Entrepreneur: What Are Your Best Tips for Successfully Hiring the Right People?</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6"/>
              </a:rPr>
              <a:t>5 Missteps to Avoid When Building a Team</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7"/>
              </a:rPr>
              <a:t>How to Build a High-growth Sales Team</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8"/>
              </a:rPr>
              <a:t>Tips from a Startup Pro: Avoid Making Costly Hiring Mistakes</a:t>
            </a:r>
            <a:endParaRPr lang="en-US" sz="3600" dirty="0">
              <a:solidFill>
                <a:srgbClr val="000000"/>
              </a:solidFill>
              <a:latin typeface="Gotham Book" pitchFamily="2" charset="0"/>
              <a:cs typeface="Gotham Book" pitchFamily="2" charset="0"/>
            </a:endParaRPr>
          </a:p>
        </p:txBody>
      </p:sp>
    </p:spTree>
    <p:extLst>
      <p:ext uri="{BB962C8B-B14F-4D97-AF65-F5344CB8AC3E}">
        <p14:creationId xmlns:p14="http://schemas.microsoft.com/office/powerpoint/2010/main" val="280494268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2">
            <a:extLst>
              <a:ext uri="{FF2B5EF4-FFF2-40B4-BE49-F238E27FC236}">
                <a16:creationId xmlns:a16="http://schemas.microsoft.com/office/drawing/2014/main" id="{482D6E28-4FD6-C543-AB1F-93489EDFA7EA}"/>
              </a:ext>
            </a:extLst>
          </p:cNvPr>
          <p:cNvSpPr/>
          <p:nvPr/>
        </p:nvSpPr>
        <p:spPr>
          <a:xfrm>
            <a:off x="1210797" y="1362627"/>
            <a:ext cx="22648665" cy="145680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8800" dirty="0">
                <a:solidFill>
                  <a:srgbClr val="2C4BA0"/>
                </a:solidFill>
              </a:rPr>
              <a:t>Tools</a:t>
            </a:r>
            <a:endParaRPr sz="8800" dirty="0">
              <a:solidFill>
                <a:srgbClr val="2C4BA0"/>
              </a:solidFill>
            </a:endParaRPr>
          </a:p>
        </p:txBody>
      </p:sp>
      <p:sp>
        <p:nvSpPr>
          <p:cNvPr id="3" name="Rectangle 2">
            <a:extLst>
              <a:ext uri="{FF2B5EF4-FFF2-40B4-BE49-F238E27FC236}">
                <a16:creationId xmlns:a16="http://schemas.microsoft.com/office/drawing/2014/main" id="{327FD7D3-0410-3C48-A50F-D54A98C7F4F8}"/>
              </a:ext>
            </a:extLst>
          </p:cNvPr>
          <p:cNvSpPr/>
          <p:nvPr/>
        </p:nvSpPr>
        <p:spPr>
          <a:xfrm>
            <a:off x="1210797" y="3532302"/>
            <a:ext cx="21322632" cy="5940088"/>
          </a:xfrm>
          <a:prstGeom prst="rect">
            <a:avLst/>
          </a:prstGeom>
        </p:spPr>
        <p:txBody>
          <a:bodyPr wrap="square" lIns="91440" rIns="91440">
            <a:spAutoFit/>
          </a:bodyPr>
          <a:lstStyle/>
          <a:p>
            <a:pPr algn="l">
              <a:spcAft>
                <a:spcPts val="4800"/>
              </a:spcAft>
            </a:pPr>
            <a:r>
              <a:rPr lang="en-US" sz="4400" dirty="0">
                <a:solidFill>
                  <a:srgbClr val="000000"/>
                </a:solidFill>
                <a:latin typeface="Gotham Book" pitchFamily="2" charset="0"/>
                <a:cs typeface="Gotham Book" pitchFamily="2" charset="0"/>
                <a:hlinkClick r:id="rId3"/>
              </a:rPr>
              <a:t>How to Create a High-growth Hiring Plan – Part 1</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4"/>
              </a:rPr>
              <a:t>How to Create a High-growth Hiring Plan – Part 2</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5"/>
              </a:rPr>
              <a:t>Tool: How to Craft a Compelling Role Description</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6"/>
              </a:rPr>
              <a:t>Tool: 37 Sample Interview Questions to Discover Values, Skills, and Goals</a:t>
            </a:r>
            <a:endParaRPr lang="en-US" sz="4400" dirty="0">
              <a:solidFill>
                <a:srgbClr val="000000"/>
              </a:solidFill>
              <a:latin typeface="Gotham Book" pitchFamily="2" charset="0"/>
              <a:cs typeface="Gotham Book" pitchFamily="2" charset="0"/>
            </a:endParaRPr>
          </a:p>
          <a:p>
            <a:pPr algn="l">
              <a:spcAft>
                <a:spcPts val="4800"/>
              </a:spcAft>
            </a:pPr>
            <a:r>
              <a:rPr lang="en-US" sz="4400" dirty="0">
                <a:solidFill>
                  <a:srgbClr val="000000"/>
                </a:solidFill>
                <a:latin typeface="Gotham Book" pitchFamily="2" charset="0"/>
                <a:cs typeface="Gotham Book" pitchFamily="2" charset="0"/>
                <a:hlinkClick r:id="rId7"/>
              </a:rPr>
              <a:t>5 Ways to Create an Interview Process that Leads to Terrific Talent</a:t>
            </a:r>
            <a:endParaRPr lang="en-US" sz="3600" dirty="0">
              <a:solidFill>
                <a:srgbClr val="000000"/>
              </a:solidFill>
              <a:latin typeface="Gotham Book" pitchFamily="2" charset="0"/>
              <a:cs typeface="Gotham Book" pitchFamily="2" charset="0"/>
            </a:endParaRPr>
          </a:p>
        </p:txBody>
      </p:sp>
    </p:spTree>
    <p:extLst>
      <p:ext uri="{BB962C8B-B14F-4D97-AF65-F5344CB8AC3E}">
        <p14:creationId xmlns:p14="http://schemas.microsoft.com/office/powerpoint/2010/main" val="394269679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2">
            <a:extLst>
              <a:ext uri="{FF2B5EF4-FFF2-40B4-BE49-F238E27FC236}">
                <a16:creationId xmlns:a16="http://schemas.microsoft.com/office/drawing/2014/main" id="{482D6E28-4FD6-C543-AB1F-93489EDFA7EA}"/>
              </a:ext>
            </a:extLst>
          </p:cNvPr>
          <p:cNvSpPr/>
          <p:nvPr/>
        </p:nvSpPr>
        <p:spPr>
          <a:xfrm>
            <a:off x="955613" y="1024072"/>
            <a:ext cx="22648665" cy="213391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6600" dirty="0">
                <a:solidFill>
                  <a:srgbClr val="2C4BA0"/>
                </a:solidFill>
              </a:rPr>
              <a:t>Every Interviewer Uses the Evaluation Scorecard to Assess Every Candidate for Every Role</a:t>
            </a:r>
            <a:endParaRPr sz="6600" dirty="0">
              <a:solidFill>
                <a:srgbClr val="2C4BA0"/>
              </a:solidFill>
            </a:endParaRPr>
          </a:p>
        </p:txBody>
      </p:sp>
      <p:sp>
        <p:nvSpPr>
          <p:cNvPr id="3" name="Rectangle 2">
            <a:extLst>
              <a:ext uri="{FF2B5EF4-FFF2-40B4-BE49-F238E27FC236}">
                <a16:creationId xmlns:a16="http://schemas.microsoft.com/office/drawing/2014/main" id="{327FD7D3-0410-3C48-A50F-D54A98C7F4F8}"/>
              </a:ext>
            </a:extLst>
          </p:cNvPr>
          <p:cNvSpPr/>
          <p:nvPr/>
        </p:nvSpPr>
        <p:spPr>
          <a:xfrm>
            <a:off x="955613" y="4297846"/>
            <a:ext cx="20118116" cy="5970865"/>
          </a:xfrm>
          <a:prstGeom prst="rect">
            <a:avLst/>
          </a:prstGeom>
        </p:spPr>
        <p:txBody>
          <a:bodyPr wrap="square" lIns="91440" rIns="91440">
            <a:spAutoFit/>
          </a:bodyPr>
          <a:lstStyle/>
          <a:p>
            <a:pPr algn="l">
              <a:spcAft>
                <a:spcPts val="1800"/>
              </a:spcAft>
            </a:pPr>
            <a:r>
              <a:rPr lang="en-US" sz="4400" dirty="0">
                <a:solidFill>
                  <a:srgbClr val="000000"/>
                </a:solidFill>
                <a:latin typeface="Gotham Book" pitchFamily="2" charset="0"/>
                <a:cs typeface="Gotham Book" pitchFamily="2" charset="0"/>
              </a:rPr>
              <a:t>For each position, assess functional skills; collaborative and problem-solving abilities, and professional and personal values. Don’t expect to remember everything from the interview but do be intentional about asking for and assessing specific examples. Craft role descriptions that attract people who share your purpose and values.</a:t>
            </a:r>
          </a:p>
          <a:p>
            <a:pPr algn="l">
              <a:spcAft>
                <a:spcPts val="1800"/>
              </a:spcAft>
            </a:pPr>
            <a:endParaRPr lang="en-US" sz="4400" dirty="0">
              <a:solidFill>
                <a:srgbClr val="000000"/>
              </a:solidFill>
              <a:latin typeface="Gotham Book" pitchFamily="2" charset="0"/>
              <a:cs typeface="Gotham Book" pitchFamily="2" charset="0"/>
            </a:endParaRPr>
          </a:p>
          <a:p>
            <a:pPr algn="l">
              <a:spcAft>
                <a:spcPts val="1800"/>
              </a:spcAft>
            </a:pPr>
            <a:r>
              <a:rPr lang="en-US" sz="4400" dirty="0">
                <a:solidFill>
                  <a:srgbClr val="000000"/>
                </a:solidFill>
                <a:latin typeface="Gotham Book" pitchFamily="2" charset="0"/>
                <a:cs typeface="Gotham Book" pitchFamily="2" charset="0"/>
              </a:rPr>
              <a:t>Complete the Evaluation Score Card immediately after the interview ends, not during the discussion with the candidate.</a:t>
            </a:r>
          </a:p>
        </p:txBody>
      </p:sp>
    </p:spTree>
    <p:extLst>
      <p:ext uri="{BB962C8B-B14F-4D97-AF65-F5344CB8AC3E}">
        <p14:creationId xmlns:p14="http://schemas.microsoft.com/office/powerpoint/2010/main" val="124357622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82">
            <a:extLst>
              <a:ext uri="{FF2B5EF4-FFF2-40B4-BE49-F238E27FC236}">
                <a16:creationId xmlns:a16="http://schemas.microsoft.com/office/drawing/2014/main" id="{17C4BD28-B65C-0F44-8A6B-85FD01FD4DE7}"/>
              </a:ext>
            </a:extLst>
          </p:cNvPr>
          <p:cNvSpPr/>
          <p:nvPr/>
        </p:nvSpPr>
        <p:spPr>
          <a:xfrm>
            <a:off x="955613" y="1362627"/>
            <a:ext cx="22648665" cy="145680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8800" dirty="0">
                <a:solidFill>
                  <a:srgbClr val="2C4BA0"/>
                </a:solidFill>
              </a:rPr>
              <a:t>Functional Criteria</a:t>
            </a:r>
            <a:endParaRPr sz="8800" dirty="0">
              <a:solidFill>
                <a:srgbClr val="2C4BA0"/>
              </a:solidFill>
            </a:endParaRPr>
          </a:p>
        </p:txBody>
      </p:sp>
      <p:sp>
        <p:nvSpPr>
          <p:cNvPr id="5" name="Rectangle 4">
            <a:extLst>
              <a:ext uri="{FF2B5EF4-FFF2-40B4-BE49-F238E27FC236}">
                <a16:creationId xmlns:a16="http://schemas.microsoft.com/office/drawing/2014/main" id="{C43AABD3-CEFA-EE4F-9811-CC87BD40CAFD}"/>
              </a:ext>
            </a:extLst>
          </p:cNvPr>
          <p:cNvSpPr/>
          <p:nvPr/>
        </p:nvSpPr>
        <p:spPr>
          <a:xfrm>
            <a:off x="955612" y="3787483"/>
            <a:ext cx="20458359" cy="3108543"/>
          </a:xfrm>
          <a:prstGeom prst="rect">
            <a:avLst/>
          </a:prstGeom>
        </p:spPr>
        <p:txBody>
          <a:bodyPr wrap="square" lIns="91440" rIns="91440">
            <a:spAutoFit/>
          </a:bodyPr>
          <a:lstStyle/>
          <a:p>
            <a:pPr marL="571500" indent="-571500" algn="l">
              <a:spcAft>
                <a:spcPts val="2400"/>
              </a:spcAft>
              <a:buFont typeface="Arial" panose="020B0604020202020204" pitchFamily="34" charset="0"/>
              <a:buChar char="•"/>
            </a:pPr>
            <a:r>
              <a:rPr lang="en-US" sz="4400" dirty="0">
                <a:solidFill>
                  <a:srgbClr val="000000"/>
                </a:solidFill>
                <a:latin typeface="Gotham Book" pitchFamily="2" charset="0"/>
                <a:cs typeface="Gotham Book" pitchFamily="2" charset="0"/>
              </a:rPr>
              <a:t>Can the candidate do the job? Assess the candidate’s skills and experience compared to the requirements for the role. </a:t>
            </a:r>
          </a:p>
          <a:p>
            <a:pPr marL="571500" indent="-571500" algn="l">
              <a:spcAft>
                <a:spcPts val="2400"/>
              </a:spcAft>
              <a:buFont typeface="Arial" panose="020B0604020202020204" pitchFamily="34" charset="0"/>
              <a:buChar char="•"/>
            </a:pPr>
            <a:r>
              <a:rPr lang="en-US" sz="4400" dirty="0">
                <a:solidFill>
                  <a:srgbClr val="000000"/>
                </a:solidFill>
                <a:latin typeface="Gotham Book" pitchFamily="2" charset="0"/>
                <a:cs typeface="Gotham Book" pitchFamily="2" charset="0"/>
              </a:rPr>
              <a:t>Seek quantitative measures of results, </a:t>
            </a:r>
            <a:r>
              <a:rPr lang="en-US" sz="4400" i="1" dirty="0">
                <a:solidFill>
                  <a:srgbClr val="000000"/>
                </a:solidFill>
                <a:latin typeface="Gotham Book" pitchFamily="2" charset="0"/>
                <a:cs typeface="Gotham Book" pitchFamily="2" charset="0"/>
              </a:rPr>
              <a:t>i.e.</a:t>
            </a:r>
            <a:r>
              <a:rPr lang="en-US" sz="4400" dirty="0">
                <a:solidFill>
                  <a:srgbClr val="000000"/>
                </a:solidFill>
                <a:latin typeface="Gotham Book" pitchFamily="2" charset="0"/>
                <a:cs typeface="Gotham Book" pitchFamily="2" charset="0"/>
              </a:rPr>
              <a:t> performance against goals or quota. </a:t>
            </a:r>
          </a:p>
        </p:txBody>
      </p:sp>
    </p:spTree>
    <p:extLst>
      <p:ext uri="{BB962C8B-B14F-4D97-AF65-F5344CB8AC3E}">
        <p14:creationId xmlns:p14="http://schemas.microsoft.com/office/powerpoint/2010/main" val="132320266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82">
            <a:extLst>
              <a:ext uri="{FF2B5EF4-FFF2-40B4-BE49-F238E27FC236}">
                <a16:creationId xmlns:a16="http://schemas.microsoft.com/office/drawing/2014/main" id="{17C4BD28-B65C-0F44-8A6B-85FD01FD4DE7}"/>
              </a:ext>
            </a:extLst>
          </p:cNvPr>
          <p:cNvSpPr/>
          <p:nvPr/>
        </p:nvSpPr>
        <p:spPr>
          <a:xfrm>
            <a:off x="955613" y="1362627"/>
            <a:ext cx="22648665" cy="145680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8800" dirty="0">
                <a:solidFill>
                  <a:srgbClr val="2C4BA0"/>
                </a:solidFill>
              </a:rPr>
              <a:t>Can the Candidate Scale Up?</a:t>
            </a:r>
            <a:endParaRPr sz="8800" dirty="0">
              <a:solidFill>
                <a:srgbClr val="2C4BA0"/>
              </a:solidFill>
            </a:endParaRPr>
          </a:p>
        </p:txBody>
      </p:sp>
      <p:sp>
        <p:nvSpPr>
          <p:cNvPr id="5" name="Rectangle 4">
            <a:extLst>
              <a:ext uri="{FF2B5EF4-FFF2-40B4-BE49-F238E27FC236}">
                <a16:creationId xmlns:a16="http://schemas.microsoft.com/office/drawing/2014/main" id="{C43AABD3-CEFA-EE4F-9811-CC87BD40CAFD}"/>
              </a:ext>
            </a:extLst>
          </p:cNvPr>
          <p:cNvSpPr/>
          <p:nvPr/>
        </p:nvSpPr>
        <p:spPr>
          <a:xfrm>
            <a:off x="955612" y="3787483"/>
            <a:ext cx="22478546" cy="6863417"/>
          </a:xfrm>
          <a:prstGeom prst="rect">
            <a:avLst/>
          </a:prstGeom>
        </p:spPr>
        <p:txBody>
          <a:bodyPr wrap="square" lIns="91440" rIns="91440">
            <a:spAutoFit/>
          </a:bodyPr>
          <a:lstStyle/>
          <a:p>
            <a:pPr marL="571500" indent="-571500" algn="l">
              <a:spcAft>
                <a:spcPts val="2400"/>
              </a:spcAft>
              <a:buFont typeface="Arial" panose="020B0604020202020204" pitchFamily="34" charset="0"/>
              <a:buChar char="•"/>
            </a:pPr>
            <a:r>
              <a:rPr lang="en-US" sz="4000" dirty="0">
                <a:solidFill>
                  <a:srgbClr val="000000"/>
                </a:solidFill>
                <a:latin typeface="Gotham Book" pitchFamily="2" charset="0"/>
                <a:cs typeface="Gotham Book" pitchFamily="2" charset="0"/>
              </a:rPr>
              <a:t>Ask for examples of collaboration. Teamwork is great and important, but especially in technical companies, there are many individual contributors. A collaborative soloist works. An isolated “soloist” likely won’t. </a:t>
            </a:r>
          </a:p>
          <a:p>
            <a:pPr marL="571500" indent="-571500" algn="l">
              <a:spcAft>
                <a:spcPts val="2400"/>
              </a:spcAft>
              <a:buFont typeface="Arial" panose="020B0604020202020204" pitchFamily="34" charset="0"/>
              <a:buChar char="•"/>
            </a:pPr>
            <a:r>
              <a:rPr lang="en-US" sz="4000" dirty="0">
                <a:solidFill>
                  <a:srgbClr val="000000"/>
                </a:solidFill>
                <a:latin typeface="Gotham Book" pitchFamily="2" charset="0"/>
                <a:cs typeface="Gotham Book" pitchFamily="2" charset="0"/>
              </a:rPr>
              <a:t>In high-growth companies, problem-solving abilities become more and more critical as employees gain greater responsibilities. Ask candidates to tell about a problem they have solved. The problem doesn’t matter—the way they tackled it does.</a:t>
            </a:r>
          </a:p>
          <a:p>
            <a:pPr marL="571500" indent="-571500" algn="l">
              <a:spcAft>
                <a:spcPts val="2400"/>
              </a:spcAft>
              <a:buFont typeface="Arial" panose="020B0604020202020204" pitchFamily="34" charset="0"/>
              <a:buChar char="•"/>
            </a:pPr>
            <a:r>
              <a:rPr lang="en-US" sz="4000" dirty="0">
                <a:solidFill>
                  <a:srgbClr val="000000"/>
                </a:solidFill>
                <a:latin typeface="Gotham Book" pitchFamily="2" charset="0"/>
                <a:cs typeface="Gotham Book" pitchFamily="2" charset="0"/>
              </a:rPr>
              <a:t>As the company grows, can the candidate grow in this role? Can they handle more work in day or a week? Can they problem-solve through growing pains? Can they develop the skills and business maturity to take on more responsibility and to advance to bigger roles? Assess their likelihood of retention.</a:t>
            </a:r>
          </a:p>
        </p:txBody>
      </p:sp>
    </p:spTree>
    <p:extLst>
      <p:ext uri="{BB962C8B-B14F-4D97-AF65-F5344CB8AC3E}">
        <p14:creationId xmlns:p14="http://schemas.microsoft.com/office/powerpoint/2010/main" val="229929135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82">
            <a:extLst>
              <a:ext uri="{FF2B5EF4-FFF2-40B4-BE49-F238E27FC236}">
                <a16:creationId xmlns:a16="http://schemas.microsoft.com/office/drawing/2014/main" id="{17C4BD28-B65C-0F44-8A6B-85FD01FD4DE7}"/>
              </a:ext>
            </a:extLst>
          </p:cNvPr>
          <p:cNvSpPr/>
          <p:nvPr/>
        </p:nvSpPr>
        <p:spPr>
          <a:xfrm>
            <a:off x="955613" y="1362627"/>
            <a:ext cx="22648665" cy="145680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9700" b="1">
                <a:solidFill>
                  <a:srgbClr val="FFFFFF"/>
                </a:solidFill>
                <a:latin typeface="Gotham"/>
                <a:ea typeface="Gotham"/>
                <a:cs typeface="Gotham"/>
                <a:sym typeface="Gotham"/>
              </a:defRPr>
            </a:lvl1pPr>
          </a:lstStyle>
          <a:p>
            <a:r>
              <a:rPr lang="en-US" sz="8800" dirty="0">
                <a:solidFill>
                  <a:srgbClr val="2C4BA0"/>
                </a:solidFill>
              </a:rPr>
              <a:t>Personal and Professional Values</a:t>
            </a:r>
            <a:endParaRPr sz="8800" dirty="0">
              <a:solidFill>
                <a:srgbClr val="2C4BA0"/>
              </a:solidFill>
            </a:endParaRPr>
          </a:p>
        </p:txBody>
      </p:sp>
      <p:sp>
        <p:nvSpPr>
          <p:cNvPr id="5" name="Rectangle 4">
            <a:extLst>
              <a:ext uri="{FF2B5EF4-FFF2-40B4-BE49-F238E27FC236}">
                <a16:creationId xmlns:a16="http://schemas.microsoft.com/office/drawing/2014/main" id="{C43AABD3-CEFA-EE4F-9811-CC87BD40CAFD}"/>
              </a:ext>
            </a:extLst>
          </p:cNvPr>
          <p:cNvSpPr/>
          <p:nvPr/>
        </p:nvSpPr>
        <p:spPr>
          <a:xfrm>
            <a:off x="955612" y="3787483"/>
            <a:ext cx="22478546" cy="5324535"/>
          </a:xfrm>
          <a:prstGeom prst="rect">
            <a:avLst/>
          </a:prstGeom>
        </p:spPr>
        <p:txBody>
          <a:bodyPr wrap="square" lIns="91440" rIns="91440">
            <a:spAutoFit/>
          </a:bodyPr>
          <a:lstStyle/>
          <a:p>
            <a:pPr marL="571500" indent="-571500" algn="l">
              <a:spcAft>
                <a:spcPts val="2400"/>
              </a:spcAft>
              <a:buFont typeface="Arial" panose="020B0604020202020204" pitchFamily="34" charset="0"/>
              <a:buChar char="•"/>
            </a:pPr>
            <a:r>
              <a:rPr lang="en-US" sz="4000" dirty="0">
                <a:solidFill>
                  <a:srgbClr val="000000"/>
                </a:solidFill>
                <a:latin typeface="Gotham Book" pitchFamily="2" charset="0"/>
                <a:cs typeface="Gotham Book" pitchFamily="2" charset="0"/>
              </a:rPr>
              <a:t>Tell the candidate that you are asking about their values as a means to determine a culture fit. Do these values indicate a culture fit? </a:t>
            </a:r>
          </a:p>
          <a:p>
            <a:pPr marL="571500" indent="-571500" algn="l">
              <a:spcAft>
                <a:spcPts val="2400"/>
              </a:spcAft>
              <a:buFont typeface="Arial" panose="020B0604020202020204" pitchFamily="34" charset="0"/>
              <a:buChar char="•"/>
            </a:pPr>
            <a:r>
              <a:rPr lang="en-US" sz="4000" dirty="0">
                <a:solidFill>
                  <a:srgbClr val="000000"/>
                </a:solidFill>
                <a:latin typeface="Gotham Book" pitchFamily="2" charset="0"/>
                <a:cs typeface="Gotham Book" pitchFamily="2" charset="0"/>
              </a:rPr>
              <a:t>Notes about values and culture fit will be qualitative. Include specific examples from the interview. </a:t>
            </a:r>
          </a:p>
          <a:p>
            <a:pPr marL="571500" indent="-571500" algn="l">
              <a:spcAft>
                <a:spcPts val="2400"/>
              </a:spcAft>
              <a:buFont typeface="Arial" panose="020B0604020202020204" pitchFamily="34" charset="0"/>
              <a:buChar char="•"/>
            </a:pPr>
            <a:r>
              <a:rPr lang="en-US" sz="4000" dirty="0">
                <a:solidFill>
                  <a:srgbClr val="000000"/>
                </a:solidFill>
                <a:latin typeface="Gotham Book" pitchFamily="2" charset="0"/>
                <a:cs typeface="Gotham Book" pitchFamily="2" charset="0"/>
              </a:rPr>
              <a:t>Remember: Culture ≠ “acts like me.” Shared values make a diversified culture—one where people don’t act or look the same—succeed.</a:t>
            </a:r>
          </a:p>
          <a:p>
            <a:pPr marL="571500" indent="-571500" algn="l">
              <a:spcAft>
                <a:spcPts val="2400"/>
              </a:spcAft>
              <a:buFont typeface="Arial" panose="020B0604020202020204" pitchFamily="34" charset="0"/>
              <a:buChar char="•"/>
            </a:pPr>
            <a:r>
              <a:rPr lang="en-US" sz="4000" dirty="0">
                <a:solidFill>
                  <a:srgbClr val="000000"/>
                </a:solidFill>
                <a:latin typeface="Gotham Book" pitchFamily="2" charset="0"/>
                <a:cs typeface="Gotham Book" pitchFamily="2" charset="0"/>
              </a:rPr>
              <a:t>In the beginning, the company may be hiring more for </a:t>
            </a:r>
            <a:r>
              <a:rPr lang="en-US" sz="4000" i="1" dirty="0">
                <a:solidFill>
                  <a:srgbClr val="000000"/>
                </a:solidFill>
                <a:latin typeface="Gotham Book" pitchFamily="2" charset="0"/>
                <a:cs typeface="Gotham Book" pitchFamily="2" charset="0"/>
              </a:rPr>
              <a:t>fit</a:t>
            </a:r>
            <a:r>
              <a:rPr lang="en-US" sz="4000" dirty="0">
                <a:solidFill>
                  <a:srgbClr val="000000"/>
                </a:solidFill>
                <a:latin typeface="Gotham Book" pitchFamily="2" charset="0"/>
                <a:cs typeface="Gotham Book" pitchFamily="2" charset="0"/>
              </a:rPr>
              <a:t> than for </a:t>
            </a:r>
            <a:r>
              <a:rPr lang="en-US" sz="4000" i="1" dirty="0">
                <a:solidFill>
                  <a:srgbClr val="000000"/>
                </a:solidFill>
                <a:latin typeface="Gotham Book" pitchFamily="2" charset="0"/>
                <a:cs typeface="Gotham Book" pitchFamily="2" charset="0"/>
              </a:rPr>
              <a:t>need.</a:t>
            </a:r>
            <a:endParaRPr lang="en-US" sz="4000" dirty="0">
              <a:solidFill>
                <a:srgbClr val="000000"/>
              </a:solidFill>
              <a:latin typeface="Gotham Book" pitchFamily="2" charset="0"/>
              <a:cs typeface="Gotham Book" pitchFamily="2" charset="0"/>
            </a:endParaRPr>
          </a:p>
        </p:txBody>
      </p:sp>
    </p:spTree>
    <p:extLst>
      <p:ext uri="{BB962C8B-B14F-4D97-AF65-F5344CB8AC3E}">
        <p14:creationId xmlns:p14="http://schemas.microsoft.com/office/powerpoint/2010/main" val="2134523117"/>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6.png"/></Relationships>
</file>

<file path=ppt/theme/theme1.xml><?xml version="1.0" encoding="utf-8"?>
<a:theme xmlns:a="http://schemas.openxmlformats.org/drawingml/2006/main" name="Rev1 2017 Template">
  <a:themeElements>
    <a:clrScheme name="Custom 1">
      <a:dk1>
        <a:srgbClr val="0A546F"/>
      </a:dk1>
      <a:lt1>
        <a:sysClr val="window" lastClr="FFFFFF"/>
      </a:lt1>
      <a:dk2>
        <a:srgbClr val="7FC24E"/>
      </a:dk2>
      <a:lt2>
        <a:srgbClr val="FFFFFF"/>
      </a:lt2>
      <a:accent1>
        <a:srgbClr val="969A98"/>
      </a:accent1>
      <a:accent2>
        <a:srgbClr val="17ABD6"/>
      </a:accent2>
      <a:accent3>
        <a:srgbClr val="7FC24E"/>
      </a:accent3>
      <a:accent4>
        <a:srgbClr val="F39019"/>
      </a:accent4>
      <a:accent5>
        <a:srgbClr val="0A546F"/>
      </a:accent5>
      <a:accent6>
        <a:srgbClr val="E8181B"/>
      </a:accent6>
      <a:hlink>
        <a:srgbClr val="0000FF"/>
      </a:hlink>
      <a:folHlink>
        <a:srgbClr val="800080"/>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otham Medium"/>
            <a:ea typeface="Gotham Medium"/>
            <a:cs typeface="Gotham Medium"/>
            <a:sym typeface="Gotham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Rev1 2017 Template">
  <a:themeElements>
    <a:clrScheme name="Custom 1">
      <a:dk1>
        <a:srgbClr val="0A546F"/>
      </a:dk1>
      <a:lt1>
        <a:sysClr val="window" lastClr="FFFFFF"/>
      </a:lt1>
      <a:dk2>
        <a:srgbClr val="7FC24E"/>
      </a:dk2>
      <a:lt2>
        <a:srgbClr val="FFFFFF"/>
      </a:lt2>
      <a:accent1>
        <a:srgbClr val="969A98"/>
      </a:accent1>
      <a:accent2>
        <a:srgbClr val="17ABD6"/>
      </a:accent2>
      <a:accent3>
        <a:srgbClr val="7FC24E"/>
      </a:accent3>
      <a:accent4>
        <a:srgbClr val="F39019"/>
      </a:accent4>
      <a:accent5>
        <a:srgbClr val="0A546F"/>
      </a:accent5>
      <a:accent6>
        <a:srgbClr val="E8181B"/>
      </a:accent6>
      <a:hlink>
        <a:srgbClr val="0000FF"/>
      </a:hlink>
      <a:folHlink>
        <a:srgbClr val="800080"/>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otham Medium"/>
            <a:ea typeface="Gotham Medium"/>
            <a:cs typeface="Gotham Medium"/>
            <a:sym typeface="Gotham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otham Medium"/>
            <a:ea typeface="Gotham Medium"/>
            <a:cs typeface="Gotham Medium"/>
            <a:sym typeface="Gotham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797979"/>
            </a:solidFill>
            <a:effectLst/>
            <a:uFillTx/>
            <a:latin typeface="GothamHTF-Book"/>
            <a:ea typeface="GothamHTF-Book"/>
            <a:cs typeface="GothamHTF-Book"/>
            <a:sym typeface="GothamHTF-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5588</TotalTime>
  <Words>1134</Words>
  <Application>Microsoft Macintosh PowerPoint</Application>
  <PresentationFormat>Custom</PresentationFormat>
  <Paragraphs>128</Paragraphs>
  <Slides>13</Slides>
  <Notes>13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Avenir Roman</vt:lpstr>
      <vt:lpstr>Gotham</vt:lpstr>
      <vt:lpstr>Gotham Bold</vt:lpstr>
      <vt:lpstr>Gotham Book</vt:lpstr>
      <vt:lpstr>Gotham Medium</vt:lpstr>
      <vt:lpstr>GothamHTF-Book</vt:lpstr>
      <vt:lpstr>Helvetica</vt:lpstr>
      <vt:lpstr>Helvetica Light</vt:lpstr>
      <vt:lpstr>Rev1 2017 Template</vt:lpstr>
      <vt:lpstr>1_Rev1 2017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Shannon Blair</cp:lastModifiedBy>
  <cp:revision>423</cp:revision>
  <cp:lastPrinted>2018-06-11T13:03:38Z</cp:lastPrinted>
  <dcterms:modified xsi:type="dcterms:W3CDTF">2019-11-19T15:30:07Z</dcterms:modified>
</cp:coreProperties>
</file>